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3"/>
  </p:notesMasterIdLst>
  <p:sldIdLst>
    <p:sldId id="256" r:id="rId2"/>
    <p:sldId id="367" r:id="rId3"/>
    <p:sldId id="366" r:id="rId4"/>
    <p:sldId id="379" r:id="rId5"/>
    <p:sldId id="368" r:id="rId6"/>
    <p:sldId id="369" r:id="rId7"/>
    <p:sldId id="370" r:id="rId8"/>
    <p:sldId id="378" r:id="rId9"/>
    <p:sldId id="380" r:id="rId10"/>
    <p:sldId id="381" r:id="rId11"/>
    <p:sldId id="422" r:id="rId12"/>
    <p:sldId id="423" r:id="rId13"/>
    <p:sldId id="424" r:id="rId14"/>
    <p:sldId id="406" r:id="rId15"/>
    <p:sldId id="385" r:id="rId16"/>
    <p:sldId id="371" r:id="rId17"/>
    <p:sldId id="411" r:id="rId18"/>
    <p:sldId id="372" r:id="rId19"/>
    <p:sldId id="412" r:id="rId20"/>
    <p:sldId id="419" r:id="rId21"/>
    <p:sldId id="413" r:id="rId22"/>
    <p:sldId id="421" r:id="rId23"/>
    <p:sldId id="373" r:id="rId24"/>
    <p:sldId id="417" r:id="rId25"/>
    <p:sldId id="420" r:id="rId26"/>
    <p:sldId id="400" r:id="rId27"/>
    <p:sldId id="401" r:id="rId28"/>
    <p:sldId id="374" r:id="rId29"/>
    <p:sldId id="382" r:id="rId30"/>
    <p:sldId id="377" r:id="rId31"/>
    <p:sldId id="375" r:id="rId32"/>
    <p:sldId id="383" r:id="rId33"/>
    <p:sldId id="384" r:id="rId34"/>
    <p:sldId id="387" r:id="rId35"/>
    <p:sldId id="388" r:id="rId36"/>
    <p:sldId id="415" r:id="rId37"/>
    <p:sldId id="276" r:id="rId38"/>
    <p:sldId id="416" r:id="rId39"/>
    <p:sldId id="386" r:id="rId40"/>
    <p:sldId id="404" r:id="rId41"/>
    <p:sldId id="405" r:id="rId42"/>
    <p:sldId id="409" r:id="rId43"/>
    <p:sldId id="410" r:id="rId44"/>
    <p:sldId id="425" r:id="rId45"/>
    <p:sldId id="279" r:id="rId46"/>
    <p:sldId id="280" r:id="rId47"/>
    <p:sldId id="426" r:id="rId48"/>
    <p:sldId id="435" r:id="rId49"/>
    <p:sldId id="284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9" r:id="rId59"/>
    <p:sldId id="437" r:id="rId60"/>
    <p:sldId id="309" r:id="rId61"/>
    <p:sldId id="438" r:id="rId62"/>
    <p:sldId id="440" r:id="rId63"/>
    <p:sldId id="441" r:id="rId64"/>
    <p:sldId id="314" r:id="rId65"/>
    <p:sldId id="442" r:id="rId66"/>
    <p:sldId id="315" r:id="rId67"/>
    <p:sldId id="453" r:id="rId68"/>
    <p:sldId id="317" r:id="rId69"/>
    <p:sldId id="319" r:id="rId70"/>
    <p:sldId id="320" r:id="rId71"/>
    <p:sldId id="321" r:id="rId72"/>
    <p:sldId id="454" r:id="rId73"/>
    <p:sldId id="323" r:id="rId74"/>
    <p:sldId id="324" r:id="rId75"/>
    <p:sldId id="455" r:id="rId76"/>
    <p:sldId id="456" r:id="rId77"/>
    <p:sldId id="326" r:id="rId78"/>
    <p:sldId id="458" r:id="rId79"/>
    <p:sldId id="459" r:id="rId80"/>
    <p:sldId id="460" r:id="rId81"/>
    <p:sldId id="461" r:id="rId82"/>
    <p:sldId id="478" r:id="rId83"/>
    <p:sldId id="477" r:id="rId84"/>
    <p:sldId id="463" r:id="rId85"/>
    <p:sldId id="464" r:id="rId86"/>
    <p:sldId id="465" r:id="rId87"/>
    <p:sldId id="470" r:id="rId88"/>
    <p:sldId id="469" r:id="rId89"/>
    <p:sldId id="471" r:id="rId90"/>
    <p:sldId id="472" r:id="rId91"/>
    <p:sldId id="473" r:id="rId92"/>
    <p:sldId id="474" r:id="rId93"/>
    <p:sldId id="475" r:id="rId94"/>
    <p:sldId id="476" r:id="rId95"/>
    <p:sldId id="479" r:id="rId96"/>
    <p:sldId id="337" r:id="rId97"/>
    <p:sldId id="481" r:id="rId98"/>
    <p:sldId id="338" r:id="rId99"/>
    <p:sldId id="339" r:id="rId100"/>
    <p:sldId id="340" r:id="rId101"/>
    <p:sldId id="341" r:id="rId102"/>
    <p:sldId id="480" r:id="rId103"/>
    <p:sldId id="342" r:id="rId104"/>
    <p:sldId id="343" r:id="rId105"/>
    <p:sldId id="344" r:id="rId106"/>
    <p:sldId id="347" r:id="rId107"/>
    <p:sldId id="348" r:id="rId108"/>
    <p:sldId id="353" r:id="rId109"/>
    <p:sldId id="358" r:id="rId110"/>
    <p:sldId id="482" r:id="rId111"/>
    <p:sldId id="483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80287" autoAdjust="0"/>
  </p:normalViewPr>
  <p:slideViewPr>
    <p:cSldViewPr>
      <p:cViewPr>
        <p:scale>
          <a:sx n="57" d="100"/>
          <a:sy n="57" d="100"/>
        </p:scale>
        <p:origin x="-17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4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58080-72F4-4958-8B3C-0F047D059803}" type="datetimeFigureOut">
              <a:rPr lang="en-US" smtClean="0"/>
              <a:pPr/>
              <a:t>12/5/2017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40714-C5B5-41D1-BFDB-A6101BB3D07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SYSTOLE IS A GREEK WORD MEANING CONTRACTION</a:t>
            </a:r>
          </a:p>
          <a:p>
            <a:r>
              <a:rPr lang="en-IN" dirty="0" smtClean="0"/>
              <a:t>PHYSIOLOGIC SYSTOLE FROM START OF IVCT TO THE PEAK</a:t>
            </a:r>
            <a:r>
              <a:rPr lang="en-IN" baseline="0" dirty="0" smtClean="0"/>
              <a:t> OF EJECTION PHASE</a:t>
            </a:r>
          </a:p>
          <a:p>
            <a:r>
              <a:rPr lang="en-IN" baseline="0" dirty="0" smtClean="0"/>
              <a:t>CARDIOLOGIC SYSTOLE INTERVAL BETWEEN M1 TO A2 DEMARCATED BY HS RATHER THAN PHYSIOLOGIC EVENTS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M MODE</a:t>
            </a:r>
            <a:r>
              <a:rPr lang="en-IN" baseline="0" dirty="0" smtClean="0"/>
              <a:t> CURSOR FROM APEX TO THE LATERAL ANNULUS OF MV</a:t>
            </a:r>
          </a:p>
          <a:p>
            <a:r>
              <a:rPr lang="en-IN" baseline="0" dirty="0" smtClean="0"/>
              <a:t>16MM MOTION TOWARDDS THE APEX IN SYSTOLE</a:t>
            </a:r>
          </a:p>
          <a:p>
            <a:r>
              <a:rPr lang="en-IN" baseline="0" dirty="0" smtClean="0"/>
              <a:t>IN SEV LV DYSFN ANNULAR MOTION &lt;10MM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19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23</a:t>
            </a:fld>
            <a:endParaRPr lang="en-I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1)With </a:t>
            </a:r>
            <a:r>
              <a:rPr lang="en-US" dirty="0" err="1" smtClean="0"/>
              <a:t>lv</a:t>
            </a:r>
            <a:r>
              <a:rPr lang="en-US" dirty="0" smtClean="0"/>
              <a:t> </a:t>
            </a:r>
            <a:r>
              <a:rPr lang="en-US" dirty="0" smtClean="0"/>
              <a:t>dysfunction-</a:t>
            </a:r>
            <a:r>
              <a:rPr lang="en-US" dirty="0" err="1" smtClean="0"/>
              <a:t>ant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err="1" smtClean="0"/>
              <a:t>as</a:t>
            </a:r>
            <a:r>
              <a:rPr lang="en-US" dirty="0" smtClean="0"/>
              <a:t> </a:t>
            </a:r>
            <a:r>
              <a:rPr lang="en-US" dirty="0" err="1" smtClean="0"/>
              <a:t>lv</a:t>
            </a:r>
            <a:r>
              <a:rPr lang="en-US" dirty="0" smtClean="0"/>
              <a:t> </a:t>
            </a:r>
            <a:r>
              <a:rPr lang="en-US" dirty="0" smtClean="0"/>
              <a:t>dilates SEPTUM DISPLACED MORE ANTERIORLY</a:t>
            </a:r>
            <a:endParaRPr lang="en-US" dirty="0" smtClean="0"/>
          </a:p>
          <a:p>
            <a:r>
              <a:rPr lang="en-US" dirty="0" smtClean="0"/>
              <a:t>2)reduced opening of MV </a:t>
            </a:r>
            <a:r>
              <a:rPr lang="en-US" dirty="0" err="1" smtClean="0"/>
              <a:t>bcos</a:t>
            </a:r>
            <a:r>
              <a:rPr lang="en-US" dirty="0" smtClean="0"/>
              <a:t> of decreased </a:t>
            </a:r>
            <a:r>
              <a:rPr lang="en-US" dirty="0" err="1" smtClean="0"/>
              <a:t>transmitral</a:t>
            </a:r>
            <a:r>
              <a:rPr lang="en-US" dirty="0" smtClean="0"/>
              <a:t> flow</a:t>
            </a:r>
            <a:r>
              <a:rPr lang="en-US" baseline="0" dirty="0" smtClean="0"/>
              <a:t> into LV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BEA53-42EE-42E3-881A-62E936C0986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2D ECHO SUPERIOR </a:t>
            </a:r>
            <a:r>
              <a:rPr lang="en-IN" dirty="0" smtClean="0"/>
              <a:t>SPATIAL RESOLUTION FOR DETERMINIG LV SIZE AND FN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28</a:t>
            </a:fld>
            <a:endParaRPr lang="en-I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ONCE EDV AND ESV CALCULATED THE DIFFERENCE WILL GIVE THE STROKE VOLUME</a:t>
            </a:r>
          </a:p>
          <a:p>
            <a:r>
              <a:rPr lang="en-IN" dirty="0" smtClean="0"/>
              <a:t>EF=SV/EDV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33</a:t>
            </a:fld>
            <a:endParaRPr lang="en-I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DISC</a:t>
            </a:r>
            <a:r>
              <a:rPr lang="en-US" baseline="0" dirty="0" err="1" smtClean="0">
                <a:sym typeface="Wingdings" pitchFamily="2" charset="2"/>
              </a:rPr>
              <a:t></a:t>
            </a:r>
            <a:r>
              <a:rPr lang="en-US" dirty="0" err="1" smtClean="0"/>
              <a:t>fraction</a:t>
            </a:r>
            <a:r>
              <a:rPr lang="en-US" dirty="0" smtClean="0"/>
              <a:t> </a:t>
            </a:r>
            <a:r>
              <a:rPr lang="en-US" dirty="0" smtClean="0"/>
              <a:t>of the LV long axis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CSA</a:t>
            </a:r>
            <a:r>
              <a:rPr lang="en-US" dirty="0" err="1" smtClean="0">
                <a:sym typeface="Wingdings" pitchFamily="2" charset="2"/>
              </a:rPr>
              <a:t></a:t>
            </a:r>
            <a:r>
              <a:rPr lang="en-US" dirty="0" err="1" smtClean="0"/>
              <a:t>diameters</a:t>
            </a:r>
            <a:r>
              <a:rPr lang="en-US" dirty="0" smtClean="0"/>
              <a:t> </a:t>
            </a:r>
            <a:r>
              <a:rPr lang="en-US" dirty="0" smtClean="0"/>
              <a:t>GOT</a:t>
            </a:r>
            <a:r>
              <a:rPr lang="en-US" baseline="0" dirty="0" smtClean="0"/>
              <a:t> FROM A2C &amp; A4C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34</a:t>
            </a:fld>
            <a:endParaRPr lang="en-I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VOLUME OF CYLINDER= PI*R</a:t>
            </a:r>
            <a:r>
              <a:rPr lang="en-IN" baseline="30000" dirty="0" smtClean="0"/>
              <a:t>2</a:t>
            </a:r>
            <a:r>
              <a:rPr lang="en-IN" dirty="0" smtClean="0"/>
              <a:t>H</a:t>
            </a:r>
          </a:p>
          <a:p>
            <a:r>
              <a:rPr lang="en-IN" dirty="0" smtClean="0"/>
              <a:t>SINGLE DISC VOLUME=PI*D</a:t>
            </a:r>
            <a:r>
              <a:rPr lang="en-IN" baseline="30000" dirty="0" smtClean="0"/>
              <a:t>2*</a:t>
            </a:r>
            <a:r>
              <a:rPr lang="en-IN" dirty="0" smtClean="0"/>
              <a:t>L/4N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35</a:t>
            </a:fld>
            <a:endParaRPr lang="en-I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>
                <a:sym typeface="Wingdings" pitchFamily="2" charset="2"/>
              </a:rPr>
              <a:t>ERRORMOTION </a:t>
            </a:r>
            <a:r>
              <a:rPr lang="en-IN" dirty="0" smtClean="0">
                <a:sym typeface="Wingdings" pitchFamily="2" charset="2"/>
              </a:rPr>
              <a:t>OF HEART</a:t>
            </a:r>
          </a:p>
          <a:p>
            <a:r>
              <a:rPr lang="en-IN" dirty="0" smtClean="0"/>
              <a:t>A PROPERLY</a:t>
            </a:r>
            <a:r>
              <a:rPr lang="en-IN" baseline="0" dirty="0" smtClean="0"/>
              <a:t> RECORDER A4C VIEW IS THE ONE WITH GREATEST LONG AXIS DIMENSION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39</a:t>
            </a:fld>
            <a:endParaRPr lang="en-I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VOLUME OF ELLIPSOID=4/3*PI*R</a:t>
            </a:r>
            <a:r>
              <a:rPr lang="en-IN" baseline="30000" dirty="0" smtClean="0"/>
              <a:t>2</a:t>
            </a:r>
            <a:r>
              <a:rPr lang="en-IN" dirty="0" smtClean="0"/>
              <a:t>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42</a:t>
            </a:fld>
            <a:endParaRPr lang="en-I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MID LV CSA</a:t>
            </a:r>
            <a:r>
              <a:rPr lang="en-US" dirty="0" smtClean="0">
                <a:sym typeface="Wingdings" pitchFamily="2" charset="2"/>
              </a:rPr>
              <a:t> PLANIMETRY IN PSAX</a:t>
            </a:r>
            <a:r>
              <a:rPr lang="en-US" dirty="0" smtClean="0"/>
              <a:t> view &amp; LENGTH  FROM APEX TO MIDPOINT</a:t>
            </a:r>
            <a:r>
              <a:rPr lang="en-US" baseline="0" dirty="0" smtClean="0"/>
              <a:t> OF MITRAL ANNULUS IN A4C VIEW</a:t>
            </a:r>
          </a:p>
          <a:p>
            <a:r>
              <a:rPr lang="en-US" baseline="0" dirty="0" smtClean="0"/>
              <a:t>DONE IN END SYS AND DIASTOLE</a:t>
            </a:r>
          </a:p>
          <a:p>
            <a:r>
              <a:rPr lang="en-US" baseline="0" dirty="0" smtClean="0"/>
              <a:t>VOLUME IS CALCULATED ACC TO FORMULA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BEA53-42EE-42E3-881A-62E936C0986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LINEAR-LVID</a:t>
            </a:r>
            <a:r>
              <a:rPr lang="en-IN" baseline="0" dirty="0" smtClean="0"/>
              <a:t> IN SYSTOLE AND DISATOLE</a:t>
            </a:r>
          </a:p>
          <a:p>
            <a:r>
              <a:rPr lang="en-IN" baseline="0" dirty="0" smtClean="0"/>
              <a:t>2D- LINEAR MEASUREMENTS REPLACED BY AREA AND VOLUME</a:t>
            </a:r>
          </a:p>
          <a:p>
            <a:r>
              <a:rPr lang="en-IN" baseline="0" dirty="0" smtClean="0"/>
              <a:t>DOPPLER-INFO ON SYSOLIC FLOW RELATED TO LV FN</a:t>
            </a:r>
          </a:p>
          <a:p>
            <a:r>
              <a:rPr lang="en-IN" baseline="0" dirty="0" smtClean="0"/>
              <a:t>TDI AND SPEKLE- MORE DETAILED ANALYSIS OF LV FN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3</a:t>
            </a:fld>
            <a:endParaRPr lang="en-I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BEA53-42EE-42E3-881A-62E936C0986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2015 JASE</a:t>
            </a:r>
          </a:p>
          <a:p>
            <a:r>
              <a:rPr lang="en-IN" dirty="0" smtClean="0"/>
              <a:t>12 DIFFERENT</a:t>
            </a:r>
            <a:r>
              <a:rPr lang="en-IN" baseline="0" dirty="0" smtClean="0"/>
              <a:t> ECHOCARDIOGRAPHERS ON 105 RECORDED ECHOCARDIOGRAMS</a:t>
            </a:r>
          </a:p>
          <a:p>
            <a:r>
              <a:rPr lang="en-IN" dirty="0" smtClean="0"/>
              <a:t>RELIABILITY WAS ~80%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48</a:t>
            </a:fld>
            <a:endParaRPr lang="en-I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DISCUSSED IN PREV CLASSES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52</a:t>
            </a:fld>
            <a:endParaRPr lang="en-I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REALITY </a:t>
            </a:r>
            <a:r>
              <a:rPr lang="en-IN" dirty="0" smtClean="0">
                <a:sym typeface="Wingdings" pitchFamily="2" charset="2"/>
              </a:rPr>
              <a:t> ELIPTICAL</a:t>
            </a:r>
          </a:p>
          <a:p>
            <a:r>
              <a:rPr lang="en-IN" dirty="0" smtClean="0">
                <a:sym typeface="Wingdings" pitchFamily="2" charset="2"/>
              </a:rPr>
              <a:t>FLOW PARABOLIC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53</a:t>
            </a:fld>
            <a:endParaRPr lang="en-I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THEORITICALLY MEASURED</a:t>
            </a:r>
            <a:r>
              <a:rPr lang="en-IN" baseline="0" dirty="0" smtClean="0"/>
              <a:t> @ ANY LEVEL MITAL PULMONARY TRICUSPID</a:t>
            </a:r>
          </a:p>
          <a:p>
            <a:r>
              <a:rPr lang="en-IN" baseline="0" dirty="0" smtClean="0"/>
              <a:t>SUBSTANTIAL CHANGE IN SIZE &amp; SHAPE OF ANNULUS OVER THE CARDIAC CYCLE</a:t>
            </a:r>
            <a:r>
              <a:rPr lang="en-IN" baseline="0" dirty="0" smtClean="0">
                <a:sym typeface="Wingdings" pitchFamily="2" charset="2"/>
              </a:rPr>
              <a:t>SUBJECT TO  ERROR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54</a:t>
            </a:fld>
            <a:endParaRPr lang="en-I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PROGRESSIVELY INCREASING MPI</a:t>
            </a:r>
            <a:r>
              <a:rPr lang="en-IN" baseline="0" dirty="0" smtClean="0"/>
              <a:t> WITH WORSENING SYS FN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58</a:t>
            </a:fld>
            <a:endParaRPr lang="en-I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BERNOULI </a:t>
            </a:r>
            <a:r>
              <a:rPr lang="en-IN" dirty="0" smtClean="0"/>
              <a:t>EQUN  PRESSURE</a:t>
            </a:r>
            <a:r>
              <a:rPr lang="en-IN" baseline="0" dirty="0" smtClean="0"/>
              <a:t> GRDNT= </a:t>
            </a:r>
            <a:r>
              <a:rPr lang="en-IN" dirty="0" smtClean="0"/>
              <a:t>4(V2-V1)2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60</a:t>
            </a:fld>
            <a:endParaRPr lang="en-IN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PROGRESSIVELY DECREASING DP/DT WITH WORSENING SYS FN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61</a:t>
            </a:fld>
            <a:endParaRPr lang="en-I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POORLY COMPLIANT</a:t>
            </a:r>
            <a:r>
              <a:rPr lang="en-IN" baseline="0" dirty="0" smtClean="0"/>
              <a:t> LA FALSE HIGH VALUES</a:t>
            </a:r>
          </a:p>
          <a:p>
            <a:r>
              <a:rPr lang="en-IN" baseline="0" dirty="0" smtClean="0"/>
              <a:t>HTN AND AS MAY HAVE NML DP/DT WITH IMPAIRED LV FN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62</a:t>
            </a:fld>
            <a:endParaRPr lang="en-IN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VERY OLD TECHNIQUE-1968</a:t>
            </a:r>
          </a:p>
          <a:p>
            <a:r>
              <a:rPr lang="en-IN" dirty="0" smtClean="0"/>
              <a:t>CAN BE USED AS INDICATORS OF LV PERFORMANCE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VARIATION WITH HR</a:t>
            </a:r>
            <a:r>
              <a:rPr lang="en-IN" dirty="0" smtClean="0">
                <a:sym typeface="Wingdings" pitchFamily="2" charset="2"/>
              </a:rPr>
              <a:t> LIMITING FACTOR</a:t>
            </a:r>
            <a:endParaRPr lang="en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65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/>
              <a:t>Accurate-Easy-Reproducible-Simple-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Relatively independent of LV geometry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4</a:t>
            </a:fld>
            <a:endParaRPr lang="en-I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BW AWARE!!!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72</a:t>
            </a:fld>
            <a:endParaRPr lang="en-IN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ADV</a:t>
            </a:r>
            <a:r>
              <a:rPr lang="en-IN" dirty="0" smtClean="0">
                <a:sym typeface="Wingdings" pitchFamily="2" charset="2"/>
              </a:rPr>
              <a:t> GREATEST</a:t>
            </a:r>
            <a:r>
              <a:rPr lang="en-IN" baseline="0" dirty="0" smtClean="0">
                <a:sym typeface="Wingdings" pitchFamily="2" charset="2"/>
              </a:rPr>
              <a:t> IN AN IRREGULARLY SHAPED VENTRICLE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76</a:t>
            </a:fld>
            <a:endParaRPr lang="en-IN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3D RECORDING OF DCM PT EF 34%</a:t>
            </a:r>
          </a:p>
          <a:p>
            <a:r>
              <a:rPr lang="en-IN" dirty="0" smtClean="0"/>
              <a:t>INSTANTANEOUS VOLUME CHANGE IN EACH OF 17 SEGMENTS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78</a:t>
            </a:fld>
            <a:endParaRPr lang="en-I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ONCE ACQUIRED CAN BE FURTHER SUBDVIDED INTO 17 SEGMENT BULL`S EYE MODEL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79</a:t>
            </a:fld>
            <a:endParaRPr lang="en-I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WITH BOTH TECHNIQUES</a:t>
            </a:r>
            <a:r>
              <a:rPr lang="en-IN" dirty="0" smtClean="0">
                <a:sym typeface="Wingdings" pitchFamily="2" charset="2"/>
              </a:rPr>
              <a:t> </a:t>
            </a:r>
            <a:r>
              <a:rPr lang="en-IN" dirty="0" smtClean="0">
                <a:sym typeface="Wingdings" pitchFamily="2" charset="2"/>
              </a:rPr>
              <a:t>MULTIPLE REGIONSTRACKED </a:t>
            </a:r>
            <a:r>
              <a:rPr lang="en-IN" dirty="0" smtClean="0">
                <a:sym typeface="Wingdings" pitchFamily="2" charset="2"/>
              </a:rPr>
              <a:t>SIMULTANEOUSLY</a:t>
            </a:r>
          </a:p>
          <a:p>
            <a:r>
              <a:rPr lang="en-IN" dirty="0" smtClean="0"/>
              <a:t>ALGORITHMS</a:t>
            </a:r>
            <a:r>
              <a:rPr lang="en-IN" dirty="0" smtClean="0">
                <a:sym typeface="Wingdings" pitchFamily="2" charset="2"/>
              </a:rPr>
              <a:t></a:t>
            </a:r>
            <a:r>
              <a:rPr lang="en-IN" dirty="0" smtClean="0"/>
              <a:t> </a:t>
            </a:r>
            <a:r>
              <a:rPr lang="en-IN" dirty="0" smtClean="0"/>
              <a:t>APPLIED TO 3D </a:t>
            </a:r>
            <a:r>
              <a:rPr lang="en-IN" dirty="0" smtClean="0"/>
              <a:t>DATA</a:t>
            </a:r>
            <a:r>
              <a:rPr lang="en-IN" dirty="0" smtClean="0">
                <a:sym typeface="Wingdings" pitchFamily="2" charset="2"/>
              </a:rPr>
              <a:t></a:t>
            </a:r>
            <a:r>
              <a:rPr lang="en-IN" dirty="0" smtClean="0"/>
              <a:t>LV</a:t>
            </a:r>
            <a:r>
              <a:rPr lang="en-IN" baseline="0" dirty="0" smtClean="0"/>
              <a:t> PERFORMANCE PARAMETERS </a:t>
            </a:r>
            <a:r>
              <a:rPr lang="en-IN" baseline="0" dirty="0" smtClean="0"/>
              <a:t>DERIVED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81</a:t>
            </a:fld>
            <a:endParaRPr lang="en-I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>
                <a:sym typeface="Wingdings" pitchFamily="2" charset="2"/>
              </a:rPr>
              <a:t>ANNULAR VELOCITY DATA MAJOR ROLE IN DIASTOLIC FN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83</a:t>
            </a:fld>
            <a:endParaRPr lang="en-IN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RED TOWARDS</a:t>
            </a:r>
            <a:r>
              <a:rPr lang="en-IN" baseline="0" dirty="0" smtClean="0"/>
              <a:t> TRANDUCER</a:t>
            </a:r>
          </a:p>
          <a:p>
            <a:r>
              <a:rPr lang="en-IN" baseline="0" dirty="0" smtClean="0"/>
              <a:t>BLUE AWAY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84</a:t>
            </a:fld>
            <a:endParaRPr lang="en-I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TDI </a:t>
            </a:r>
            <a:r>
              <a:rPr lang="en-IN" dirty="0" smtClean="0"/>
              <a:t>@ LATERAL ANNULUS IN 2 PTS</a:t>
            </a:r>
          </a:p>
          <a:p>
            <a:r>
              <a:rPr lang="en-IN" dirty="0" smtClean="0"/>
              <a:t>UPPER PANEL</a:t>
            </a:r>
            <a:r>
              <a:rPr lang="en-IN" dirty="0" smtClean="0">
                <a:sym typeface="Wingdings" pitchFamily="2" charset="2"/>
              </a:rPr>
              <a:t> PT</a:t>
            </a:r>
            <a:r>
              <a:rPr lang="en-IN" baseline="0" dirty="0" smtClean="0">
                <a:sym typeface="Wingdings" pitchFamily="2" charset="2"/>
              </a:rPr>
              <a:t> WITH NML LV FN &amp; EF 60%</a:t>
            </a:r>
          </a:p>
          <a:p>
            <a:r>
              <a:rPr lang="en-IN" dirty="0" smtClean="0"/>
              <a:t>LOWER PANEL</a:t>
            </a:r>
            <a:r>
              <a:rPr lang="en-IN" dirty="0" smtClean="0">
                <a:sym typeface="Wingdings" pitchFamily="2" charset="2"/>
              </a:rPr>
              <a:t>PT OF DCM &amp;</a:t>
            </a:r>
            <a:r>
              <a:rPr lang="en-IN" baseline="0" dirty="0" smtClean="0">
                <a:sym typeface="Wingdings" pitchFamily="2" charset="2"/>
              </a:rPr>
              <a:t> EF 27%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86</a:t>
            </a:fld>
            <a:endParaRPr lang="en-IN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MAJOR TECH</a:t>
            </a:r>
            <a:r>
              <a:rPr lang="en-IN" dirty="0" smtClean="0">
                <a:sym typeface="Wingdings" pitchFamily="2" charset="2"/>
              </a:rPr>
              <a:t>ANALYSE LV MOTION IN REFERENCE</a:t>
            </a:r>
            <a:r>
              <a:rPr lang="en-IN" baseline="0" dirty="0" smtClean="0">
                <a:sym typeface="Wingdings" pitchFamily="2" charset="2"/>
              </a:rPr>
              <a:t> TO THE TRANSDUCER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87</a:t>
            </a:fld>
            <a:endParaRPr lang="en-IN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baseline="0" dirty="0" smtClean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88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baseline="0" dirty="0" smtClean="0"/>
              <a:t>INABILITY TO VISULAISE THE ENTIRE LV AND FALSE ESTIMATION OF THE MINOR AXIS DIMENSION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aseline="0" dirty="0" smtClean="0"/>
              <a:t>M MODE HAS BEEN REPLACED WITH </a:t>
            </a:r>
            <a:r>
              <a:rPr lang="en-IN" dirty="0" smtClean="0"/>
              <a:t>2D ECHO(</a:t>
            </a:r>
            <a:r>
              <a:rPr lang="en-IN" baseline="0" dirty="0" smtClean="0"/>
              <a:t>AREA OR VOLUME)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6</a:t>
            </a:fld>
            <a:endParaRPr lang="en-IN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89</a:t>
            </a:fld>
            <a:endParaRPr lang="en-IN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LONGITUDINAL AND RADIAL STRAIN RECORDED FROM A4C </a:t>
            </a:r>
            <a:r>
              <a:rPr lang="en-IN" baseline="0" dirty="0" smtClean="0"/>
              <a:t>VIEW IN A NML PERSON WITH EF67%</a:t>
            </a:r>
          </a:p>
          <a:p>
            <a:r>
              <a:rPr lang="en-IN" baseline="0" dirty="0" smtClean="0"/>
              <a:t>LONGITUDINAL STRAIN IS NEGATIVE</a:t>
            </a:r>
          </a:p>
          <a:p>
            <a:r>
              <a:rPr lang="en-IN" baseline="0" dirty="0" smtClean="0"/>
              <a:t>RADIAL STRAIS POSITIVE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94</a:t>
            </a:fld>
            <a:endParaRPr lang="en-IN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ANS 4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96</a:t>
            </a:fld>
            <a:endParaRPr lang="en-IN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ANS 2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97</a:t>
            </a:fld>
            <a:endParaRPr lang="en-IN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err="1" smtClean="0"/>
              <a:t>Ans</a:t>
            </a:r>
            <a:r>
              <a:rPr lang="en-US" dirty="0" smtClean="0"/>
              <a:t> 3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98</a:t>
            </a:fld>
            <a:endParaRPr lang="en-IN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Ans</a:t>
            </a:r>
            <a:r>
              <a:rPr lang="en-US" dirty="0" smtClean="0"/>
              <a:t>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99</a:t>
            </a:fld>
            <a:endParaRPr lang="en-IN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Ans</a:t>
            </a:r>
            <a:r>
              <a:rPr lang="en-US" dirty="0" smtClean="0"/>
              <a:t> 1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100</a:t>
            </a:fld>
            <a:endParaRPr lang="en-IN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Ans</a:t>
            </a:r>
            <a:r>
              <a:rPr lang="en-US" dirty="0" smtClean="0"/>
              <a:t> D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101</a:t>
            </a:fld>
            <a:endParaRPr lang="en-IN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Ans</a:t>
            </a:r>
            <a:r>
              <a:rPr lang="en-US" dirty="0" smtClean="0"/>
              <a:t> c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103</a:t>
            </a:fld>
            <a:endParaRPr lang="en-IN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Ans</a:t>
            </a:r>
            <a:r>
              <a:rPr lang="en-US" dirty="0" smtClean="0"/>
              <a:t> 4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104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LEADING EDGE </a:t>
            </a:r>
            <a:r>
              <a:rPr lang="en-IN" dirty="0" smtClean="0">
                <a:sym typeface="Wingdings" pitchFamily="2" charset="2"/>
              </a:rPr>
              <a:t> 1-2MM</a:t>
            </a:r>
            <a:r>
              <a:rPr lang="en-IN" baseline="0" dirty="0" smtClean="0">
                <a:sym typeface="Wingdings" pitchFamily="2" charset="2"/>
              </a:rPr>
              <a:t> THICKNESS OF ECHOES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7</a:t>
            </a:fld>
            <a:endParaRPr lang="en-IN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ans3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105</a:t>
            </a:fld>
            <a:endParaRPr lang="en-IN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ANS 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106</a:t>
            </a:fld>
            <a:endParaRPr lang="en-IN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Ans</a:t>
            </a:r>
            <a:r>
              <a:rPr lang="en-US" dirty="0" smtClean="0"/>
              <a:t> 2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107</a:t>
            </a:fld>
            <a:endParaRPr lang="en-IN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ANS </a:t>
            </a:r>
            <a:r>
              <a:rPr lang="en-IN" baseline="0" dirty="0" smtClean="0"/>
              <a:t> 2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108</a:t>
            </a:fld>
            <a:endParaRPr lang="en-IN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Ans:D</a:t>
            </a:r>
            <a:endParaRPr lang="en-US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109</a:t>
            </a:fld>
            <a:endParaRPr lang="en-IN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ANS 2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110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Measurement </a:t>
            </a:r>
            <a:r>
              <a:rPr lang="en-US" sz="1200" dirty="0" smtClean="0"/>
              <a:t>is taken perpendicular to the ventricle at the level of tip of mitral leaflet</a:t>
            </a:r>
          </a:p>
          <a:p>
            <a:pPr eaLnBrk="1" hangingPunct="1">
              <a:lnSpc>
                <a:spcPct val="90000"/>
              </a:lnSpc>
            </a:pPr>
            <a:r>
              <a:rPr lang="en-US" sz="1200" dirty="0" smtClean="0"/>
              <a:t>Assumes that NO RWMA PRESENT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PLAX</a:t>
            </a:r>
            <a:r>
              <a:rPr lang="en-US" baseline="0" dirty="0" smtClean="0"/>
              <a:t>  IDEAL WAY @ MV LEAFLET TIPS</a:t>
            </a:r>
          </a:p>
          <a:p>
            <a:r>
              <a:rPr lang="en-US" dirty="0" smtClean="0"/>
              <a:t>END</a:t>
            </a:r>
            <a:r>
              <a:rPr lang="en-US" baseline="0" dirty="0" smtClean="0"/>
              <a:t> DIASTOLE- </a:t>
            </a:r>
            <a:r>
              <a:rPr lang="en-US" dirty="0" smtClean="0"/>
              <a:t>frame after</a:t>
            </a:r>
            <a:r>
              <a:rPr lang="en-US" baseline="0" dirty="0" smtClean="0"/>
              <a:t> MV </a:t>
            </a:r>
            <a:r>
              <a:rPr lang="en-US" dirty="0" smtClean="0"/>
              <a:t>closure or dimension is largest. </a:t>
            </a:r>
          </a:p>
          <a:p>
            <a:r>
              <a:rPr lang="en-US" dirty="0" smtClean="0"/>
              <a:t>END SYSTOLE -</a:t>
            </a:r>
            <a:r>
              <a:rPr lang="en-US" baseline="0" dirty="0" smtClean="0"/>
              <a:t> </a:t>
            </a:r>
            <a:r>
              <a:rPr lang="en-US" dirty="0" smtClean="0"/>
              <a:t>frame preceding MV</a:t>
            </a:r>
            <a:r>
              <a:rPr lang="en-US" baseline="0" dirty="0" smtClean="0"/>
              <a:t> </a:t>
            </a:r>
            <a:r>
              <a:rPr lang="en-US" dirty="0" smtClean="0"/>
              <a:t>opening or</a:t>
            </a:r>
            <a:r>
              <a:rPr lang="en-US" baseline="0" dirty="0" smtClean="0"/>
              <a:t> </a:t>
            </a:r>
            <a:r>
              <a:rPr lang="en-US" dirty="0" smtClean="0"/>
              <a:t>dimension is smallest</a:t>
            </a:r>
            <a:endParaRPr lang="en-US" baseline="0" dirty="0" smtClean="0"/>
          </a:p>
          <a:p>
            <a:r>
              <a:rPr lang="en-US" dirty="0" smtClean="0"/>
              <a:t>Alternatively, chamber dimension and wall thicknesses can be acquired from</a:t>
            </a:r>
            <a:r>
              <a:rPr lang="en-US" baseline="0" dirty="0" smtClean="0"/>
              <a:t> PSAX </a:t>
            </a:r>
            <a:r>
              <a:rPr lang="en-US" dirty="0" smtClean="0"/>
              <a:t>M-mode cursor</a:t>
            </a:r>
            <a:r>
              <a:rPr lang="en-US" baseline="0" dirty="0" smtClean="0"/>
              <a:t> </a:t>
            </a:r>
            <a:r>
              <a:rPr lang="en-US" dirty="0" smtClean="0"/>
              <a:t>positioned</a:t>
            </a:r>
            <a:r>
              <a:rPr lang="en-US" baseline="0" dirty="0" smtClean="0"/>
              <a:t> </a:t>
            </a:r>
            <a:r>
              <a:rPr lang="en-US" dirty="0" smtClean="0"/>
              <a:t>perpendicular to the septum and LVPW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Recommended TEE views for</a:t>
            </a:r>
            <a:r>
              <a:rPr lang="en-US" baseline="0" dirty="0" smtClean="0"/>
              <a:t> chamber dimension</a:t>
            </a:r>
            <a:r>
              <a:rPr lang="en-US" dirty="0" smtClean="0"/>
              <a:t> </a:t>
            </a:r>
            <a:r>
              <a:rPr lang="en-US" dirty="0" err="1" smtClean="0"/>
              <a:t>midesophageal</a:t>
            </a:r>
            <a:r>
              <a:rPr lang="en-US" dirty="0" smtClean="0"/>
              <a:t> &amp;</a:t>
            </a:r>
            <a:r>
              <a:rPr lang="en-US" dirty="0" err="1" smtClean="0"/>
              <a:t>Transgastric</a:t>
            </a:r>
            <a:r>
              <a:rPr lang="en-US" dirty="0" smtClean="0"/>
              <a:t> </a:t>
            </a:r>
          </a:p>
          <a:p>
            <a:r>
              <a:rPr lang="en-US" dirty="0" smtClean="0"/>
              <a:t>LV diameters are measured from the </a:t>
            </a:r>
            <a:r>
              <a:rPr lang="en-US" dirty="0" err="1" smtClean="0"/>
              <a:t>endocardium</a:t>
            </a:r>
            <a:r>
              <a:rPr lang="en-US" dirty="0" smtClean="0"/>
              <a:t> of the</a:t>
            </a:r>
            <a:r>
              <a:rPr lang="en-US" baseline="0" dirty="0" smtClean="0"/>
              <a:t> AW </a:t>
            </a:r>
            <a:r>
              <a:rPr lang="en-US" dirty="0" smtClean="0"/>
              <a:t>to the </a:t>
            </a:r>
            <a:r>
              <a:rPr lang="en-US" dirty="0" err="1" smtClean="0"/>
              <a:t>endocardium</a:t>
            </a:r>
            <a:r>
              <a:rPr lang="en-US" dirty="0" smtClean="0"/>
              <a:t> of the IW</a:t>
            </a:r>
            <a:r>
              <a:rPr lang="en-US" baseline="0" dirty="0" smtClean="0"/>
              <a:t> </a:t>
            </a:r>
            <a:r>
              <a:rPr lang="en-US" dirty="0" smtClean="0"/>
              <a:t>in a line perpendicular to the long axis of the</a:t>
            </a:r>
          </a:p>
          <a:p>
            <a:r>
              <a:rPr lang="en-US" dirty="0" smtClean="0"/>
              <a:t>ventricle at the junction of the basal and middle</a:t>
            </a:r>
            <a:r>
              <a:rPr lang="en-US" baseline="0" dirty="0" smtClean="0"/>
              <a:t> </a:t>
            </a:r>
            <a:r>
              <a:rPr lang="en-US" dirty="0" smtClean="0"/>
              <a:t>thirds of the long axis. </a:t>
            </a:r>
          </a:p>
          <a:p>
            <a:r>
              <a:rPr lang="en-US" dirty="0" smtClean="0"/>
              <a:t>FOR</a:t>
            </a:r>
            <a:r>
              <a:rPr lang="en-US" baseline="0" dirty="0" smtClean="0"/>
              <a:t> </a:t>
            </a:r>
            <a:r>
              <a:rPr lang="en-US" dirty="0" smtClean="0"/>
              <a:t>LV WALL</a:t>
            </a:r>
            <a:r>
              <a:rPr lang="en-US" baseline="0" dirty="0" smtClean="0"/>
              <a:t> THICKNESS - </a:t>
            </a:r>
            <a:r>
              <a:rPr lang="en-US" dirty="0" err="1" smtClean="0"/>
              <a:t>transgastric</a:t>
            </a:r>
            <a:r>
              <a:rPr lang="en-US" dirty="0" smtClean="0"/>
              <a:t> </a:t>
            </a:r>
            <a:r>
              <a:rPr lang="en-US" dirty="0" err="1" smtClean="0"/>
              <a:t>midshort</a:t>
            </a:r>
            <a:r>
              <a:rPr lang="en-US" dirty="0" smtClean="0"/>
              <a:t>-axis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BEA53-42EE-42E3-881A-62E936C0986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LV </a:t>
            </a:r>
            <a:r>
              <a:rPr lang="en-IN" dirty="0" smtClean="0"/>
              <a:t>ASSUMED </a:t>
            </a:r>
            <a:r>
              <a:rPr lang="en-IN" dirty="0" smtClean="0"/>
              <a:t>AS A CIRCLE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40714-C5B5-41D1-BFDB-A6101BB3D073}" type="slidenum">
              <a:rPr lang="en-IN" smtClean="0"/>
              <a:pPr/>
              <a:t>18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12/5/2017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en-IN" sz="5400" dirty="0" smtClean="0"/>
              <a:t>EVALUATION OF LV SYSTOLIC FUNCTION</a:t>
            </a:r>
            <a:endParaRPr lang="en-IN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DR.VIGNESH</a:t>
            </a:r>
          </a:p>
          <a:p>
            <a:r>
              <a:rPr lang="en-IN" dirty="0" smtClean="0"/>
              <a:t>SENIOR RESIDENT</a:t>
            </a:r>
          </a:p>
          <a:p>
            <a:r>
              <a:rPr lang="en-IN" dirty="0" smtClean="0"/>
              <a:t>DEPT OF CARDIOLOGY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SCAN0010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7924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5</a:t>
            </a:r>
            <a:r>
              <a:rPr lang="en-US" dirty="0" smtClean="0"/>
              <a:t>.MITRAL </a:t>
            </a:r>
            <a:r>
              <a:rPr lang="en-US" dirty="0" smtClean="0"/>
              <a:t>ANNULAR PLANE EXCURSION SUGGESTIVE OF LV DYSFUNCTION</a:t>
            </a:r>
          </a:p>
          <a:p>
            <a:endParaRPr lang="en-US" dirty="0" smtClean="0"/>
          </a:p>
          <a:p>
            <a:r>
              <a:rPr lang="en-US" dirty="0" smtClean="0"/>
              <a:t>1</a:t>
            </a:r>
            <a:r>
              <a:rPr lang="en-US" dirty="0" smtClean="0"/>
              <a:t>) 5</a:t>
            </a:r>
          </a:p>
          <a:p>
            <a:r>
              <a:rPr lang="en-US" dirty="0" smtClean="0"/>
              <a:t>2)8</a:t>
            </a:r>
          </a:p>
          <a:p>
            <a:r>
              <a:rPr lang="en-US" dirty="0" smtClean="0"/>
              <a:t>3)10</a:t>
            </a:r>
          </a:p>
          <a:p>
            <a:r>
              <a:rPr lang="en-US" dirty="0" smtClean="0"/>
              <a:t>4)12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6</a:t>
            </a:r>
            <a:r>
              <a:rPr lang="en-US" dirty="0" smtClean="0"/>
              <a:t>.WHAT </a:t>
            </a:r>
            <a:r>
              <a:rPr lang="en-US" dirty="0" smtClean="0"/>
              <a:t>IS WALL MOTION SCORE FOR DYSKINESIS</a:t>
            </a:r>
          </a:p>
          <a:p>
            <a:r>
              <a:rPr lang="en-US" dirty="0" smtClean="0"/>
              <a:t>a)1</a:t>
            </a:r>
            <a:endParaRPr lang="en-US" dirty="0" smtClean="0"/>
          </a:p>
          <a:p>
            <a:r>
              <a:rPr lang="en-US" dirty="0" smtClean="0"/>
              <a:t>b)2</a:t>
            </a:r>
          </a:p>
          <a:p>
            <a:r>
              <a:rPr lang="en-US" dirty="0" smtClean="0"/>
              <a:t>c)3</a:t>
            </a:r>
          </a:p>
          <a:p>
            <a:r>
              <a:rPr lang="en-US" dirty="0" smtClean="0"/>
              <a:t>d)4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48832" y="1481138"/>
            <a:ext cx="544633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7</a:t>
            </a:r>
            <a:r>
              <a:rPr lang="en-US" dirty="0" smtClean="0"/>
              <a:t>.WHAT IS THE NORMAL WALL MOTION SCORE INDEX?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A)2</a:t>
            </a:r>
          </a:p>
          <a:p>
            <a:r>
              <a:rPr lang="en-US" dirty="0" smtClean="0"/>
              <a:t>B)4</a:t>
            </a:r>
            <a:endParaRPr lang="en-US" dirty="0" smtClean="0"/>
          </a:p>
          <a:p>
            <a:r>
              <a:rPr lang="en-US" dirty="0" smtClean="0"/>
              <a:t>C)1</a:t>
            </a:r>
          </a:p>
          <a:p>
            <a:r>
              <a:rPr lang="en-US" dirty="0" smtClean="0"/>
              <a:t>D)3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8.WHICH METHOD IS KNOWN AS THE D CUBE METHOD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1) QUINONES</a:t>
            </a:r>
          </a:p>
          <a:p>
            <a:r>
              <a:rPr lang="en-US" dirty="0" smtClean="0"/>
              <a:t>2) SIMPSONS</a:t>
            </a:r>
          </a:p>
          <a:p>
            <a:r>
              <a:rPr lang="en-US" dirty="0" smtClean="0"/>
              <a:t>3) AREA LENGTH METHOD</a:t>
            </a:r>
          </a:p>
          <a:p>
            <a:r>
              <a:rPr lang="en-US" dirty="0" smtClean="0"/>
              <a:t>4) TEICHOLZ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9.</a:t>
            </a:r>
            <a:r>
              <a:rPr lang="en-US" b="1" dirty="0" smtClean="0"/>
              <a:t>dp/</a:t>
            </a:r>
            <a:r>
              <a:rPr lang="en-US" b="1" dirty="0" err="1" smtClean="0"/>
              <a:t>dt</a:t>
            </a:r>
            <a:r>
              <a:rPr lang="en-US" dirty="0" smtClean="0"/>
              <a:t> </a:t>
            </a:r>
            <a:r>
              <a:rPr lang="en-US" dirty="0" smtClean="0"/>
              <a:t>OF MR JET IS 1400 THE PT </a:t>
            </a:r>
            <a:r>
              <a:rPr lang="en-US" dirty="0" smtClean="0"/>
              <a:t>HAS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1) MILD LV DYSFN.</a:t>
            </a:r>
          </a:p>
          <a:p>
            <a:r>
              <a:rPr lang="en-US" dirty="0" smtClean="0"/>
              <a:t>2) SEVERE LV DYSFUNCTION</a:t>
            </a:r>
          </a:p>
          <a:p>
            <a:r>
              <a:rPr lang="en-US" dirty="0" smtClean="0"/>
              <a:t>3) NORMAL LV FUNCTION</a:t>
            </a:r>
          </a:p>
          <a:p>
            <a:r>
              <a:rPr lang="en-US" dirty="0" smtClean="0"/>
              <a:t>4) MODERATE LV DYSFUNCTION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10.ALL OF THESE INDIRECTLY DENOTE LV DYSFUNCTION EXCEPT 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A) EPSS &gt; 15</a:t>
            </a:r>
          </a:p>
          <a:p>
            <a:r>
              <a:rPr lang="en-US" dirty="0" smtClean="0"/>
              <a:t>B) MAPSE &lt; 8</a:t>
            </a:r>
          </a:p>
          <a:p>
            <a:r>
              <a:rPr lang="en-US" dirty="0" smtClean="0"/>
              <a:t>C) DP/DT&lt; 800</a:t>
            </a:r>
          </a:p>
          <a:p>
            <a:r>
              <a:rPr lang="en-US" dirty="0" smtClean="0"/>
              <a:t>D) MYOCARDIAL PERFORMANCE INDEX &lt; 0.5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11. WHICH IS KNOWN AS TEI INDEX?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1)CARDIAC INDEX</a:t>
            </a:r>
          </a:p>
          <a:p>
            <a:pPr>
              <a:buNone/>
            </a:pPr>
            <a:r>
              <a:rPr lang="en-US" dirty="0" smtClean="0"/>
              <a:t>2) MYOCARDIAL PERFORMANCE INDEX</a:t>
            </a:r>
          </a:p>
          <a:p>
            <a:pPr>
              <a:buNone/>
            </a:pPr>
            <a:r>
              <a:rPr lang="en-US" dirty="0" smtClean="0"/>
              <a:t>3) LV PREEJECTION TIME/ LV EJECTION TIME </a:t>
            </a:r>
          </a:p>
          <a:p>
            <a:pPr>
              <a:buNone/>
            </a:pPr>
            <a:r>
              <a:rPr lang="en-US" dirty="0" smtClean="0"/>
              <a:t>4)DP/DT OF MR JET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12. IN WHICH FORMULA FOR LV FUNCTION ASSESMENT IS THE ASSUMPTION OF PROLATE ELLIPSE CONSIDERED</a:t>
            </a:r>
          </a:p>
          <a:p>
            <a:r>
              <a:rPr lang="en-US" dirty="0" smtClean="0"/>
              <a:t>1) QUINONE’S </a:t>
            </a:r>
          </a:p>
          <a:p>
            <a:r>
              <a:rPr lang="en-US" dirty="0" smtClean="0"/>
              <a:t>2) TEICHOLZ</a:t>
            </a:r>
          </a:p>
          <a:p>
            <a:r>
              <a:rPr lang="en-US" dirty="0" smtClean="0"/>
              <a:t>3) AREA LENGTH</a:t>
            </a:r>
          </a:p>
          <a:p>
            <a:r>
              <a:rPr lang="en-US" dirty="0" smtClean="0"/>
              <a:t>4) SIMPSON’S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13</a:t>
            </a:r>
            <a:r>
              <a:rPr lang="en-US" dirty="0" smtClean="0"/>
              <a:t>.TRANSTHORACIC ECHO IS SUPERIOR TO TRANSESOPHAGEAL ECHO IN</a:t>
            </a:r>
          </a:p>
          <a:p>
            <a:endParaRPr lang="en-US" dirty="0" smtClean="0"/>
          </a:p>
          <a:p>
            <a:r>
              <a:rPr lang="en-US" dirty="0" smtClean="0"/>
              <a:t>A) ASSESING PROSTHETIC VALVE FUNCTION</a:t>
            </a:r>
          </a:p>
          <a:p>
            <a:r>
              <a:rPr lang="en-US" dirty="0" smtClean="0"/>
              <a:t>B) ASSESS LA CLOT</a:t>
            </a:r>
          </a:p>
          <a:p>
            <a:r>
              <a:rPr lang="en-US" dirty="0" smtClean="0"/>
              <a:t>C) DIAGNOSISOF INFECTIVE ENDOCARDITIS</a:t>
            </a:r>
          </a:p>
          <a:p>
            <a:r>
              <a:rPr lang="en-US" dirty="0" smtClean="0"/>
              <a:t>D) ASSESMENT OF LV SYSTOLIC FUNCTION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 MODE</a:t>
            </a:r>
            <a:endParaRPr lang="en-IN" dirty="0"/>
          </a:p>
        </p:txBody>
      </p:sp>
      <p:pic>
        <p:nvPicPr>
          <p:cNvPr id="9" name="Picture 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95400"/>
            <a:ext cx="41925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5025" y="609600"/>
            <a:ext cx="40417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14. NORMALLY CONTRACTING LV HAS</a:t>
            </a:r>
          </a:p>
          <a:p>
            <a:endParaRPr lang="en-IN" dirty="0" smtClean="0"/>
          </a:p>
          <a:p>
            <a:r>
              <a:rPr lang="en-IN" dirty="0" smtClean="0"/>
              <a:t>1.POSITIVE LONGITUDINAL STRAIN</a:t>
            </a:r>
          </a:p>
          <a:p>
            <a:r>
              <a:rPr lang="en-IN" dirty="0" smtClean="0"/>
              <a:t>2.NEGATIVE LONGITUDINAL STRAIN</a:t>
            </a:r>
          </a:p>
          <a:p>
            <a:r>
              <a:rPr lang="en-IN" dirty="0" smtClean="0"/>
              <a:t>3.NEGATIVE RADIAL STRAIN </a:t>
            </a:r>
          </a:p>
          <a:p>
            <a:r>
              <a:rPr lang="en-IN" dirty="0" smtClean="0"/>
              <a:t>4, NONE OF ABOVE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15.SYSTOLE IS A ______ WORD</a:t>
            </a:r>
          </a:p>
          <a:p>
            <a:endParaRPr lang="en-IN" dirty="0" smtClean="0"/>
          </a:p>
          <a:p>
            <a:r>
              <a:rPr lang="en-IN" dirty="0" smtClean="0"/>
              <a:t>1.LATIN</a:t>
            </a:r>
          </a:p>
          <a:p>
            <a:r>
              <a:rPr lang="en-IN" dirty="0" smtClean="0"/>
              <a:t>2.GREEK</a:t>
            </a:r>
          </a:p>
          <a:p>
            <a:r>
              <a:rPr lang="en-IN" dirty="0" smtClean="0"/>
              <a:t>3.ENGLISH</a:t>
            </a:r>
          </a:p>
          <a:p>
            <a:r>
              <a:rPr lang="en-IN" dirty="0" smtClean="0"/>
              <a:t>4.CHINESE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2D ECHO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LVIDs , </a:t>
            </a:r>
            <a:r>
              <a:rPr lang="en-US" dirty="0" err="1" smtClean="0"/>
              <a:t>LVIDd</a:t>
            </a:r>
            <a:r>
              <a:rPr lang="en-US" dirty="0" smtClean="0"/>
              <a:t> &amp; WALL THICKNESSES - MEASURED  AT  MITRAL CHORDAE LEVEL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2D MINOR-AXIS DIMENSIONS  SMALLER THAN  M-MODE MEASUREMENTS</a:t>
            </a:r>
          </a:p>
          <a:p>
            <a:endParaRPr lang="en-IN" dirty="0"/>
          </a:p>
        </p:txBody>
      </p:sp>
      <p:pic>
        <p:nvPicPr>
          <p:cNvPr id="7" name="Picture 4" descr="untitled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219200"/>
            <a:ext cx="3636957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 MEASUREMENTS - TEE</a:t>
            </a:r>
            <a:endParaRPr lang="en-US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1676400"/>
            <a:ext cx="4191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3475" y="1600200"/>
            <a:ext cx="42005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495800"/>
            <a:ext cx="41719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905000" y="3886200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 ME-LAX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72200" y="3962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b)TG-LAX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5486400"/>
            <a:ext cx="260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c) TG –SAX preferred view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95400" y="6477000"/>
            <a:ext cx="5867400" cy="244475"/>
          </a:xfrm>
        </p:spPr>
        <p:txBody>
          <a:bodyPr/>
          <a:lstStyle/>
          <a:p>
            <a:r>
              <a:rPr lang="en-US" dirty="0" smtClean="0"/>
              <a:t>Recommendations for chamber </a:t>
            </a:r>
            <a:r>
              <a:rPr lang="en-US" dirty="0" err="1" smtClean="0"/>
              <a:t>quantiﬁcation</a:t>
            </a:r>
            <a:r>
              <a:rPr lang="en-US" dirty="0" smtClean="0"/>
              <a:t>*</a:t>
            </a:r>
            <a:r>
              <a:rPr lang="en-US" dirty="0" err="1" smtClean="0"/>
              <a:t>Eur</a:t>
            </a:r>
            <a:r>
              <a:rPr lang="en-US" dirty="0" smtClean="0"/>
              <a:t> J Echocardiography (2006) 7,79 108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MODIFIED QUINONES METHOD</a:t>
            </a:r>
            <a:endParaRPr lang="en-US" sz="3600" dirty="0"/>
          </a:p>
        </p:txBody>
      </p:sp>
      <p:pic>
        <p:nvPicPr>
          <p:cNvPr id="5120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2192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39243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5800" y="4495800"/>
            <a:ext cx="7848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MEASURE </a:t>
            </a:r>
            <a:r>
              <a:rPr lang="en-US" sz="2400" dirty="0" err="1" smtClean="0"/>
              <a:t>LVIDd</a:t>
            </a:r>
            <a:r>
              <a:rPr lang="en-US" sz="2400" dirty="0" smtClean="0"/>
              <a:t> &amp; LVIDs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/>
              <a:t>CALCULATE RADIAL EF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ADD FACTOR FOR LONGITUDINAL SHORTENING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9200" y="273050"/>
            <a:ext cx="3657600" cy="2165350"/>
          </a:xfrm>
        </p:spPr>
        <p:txBody>
          <a:bodyPr>
            <a:normAutofit/>
          </a:bodyPr>
          <a:lstStyle/>
          <a:p>
            <a:r>
              <a:rPr lang="en-IN" dirty="0" smtClean="0"/>
              <a:t>FRACTIONAL SHORTENIING</a:t>
            </a:r>
            <a:endParaRPr lang="en-IN" dirty="0"/>
          </a:p>
        </p:txBody>
      </p:sp>
      <p:pic>
        <p:nvPicPr>
          <p:cNvPr id="4" name="Picture 4" descr="untitled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4800" y="304800"/>
            <a:ext cx="4572000" cy="617220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257800" y="2590800"/>
            <a:ext cx="3581400" cy="2518106"/>
          </a:xfrm>
        </p:spPr>
        <p:txBody>
          <a:bodyPr/>
          <a:lstStyle/>
          <a:p>
            <a:r>
              <a:rPr lang="en-IN" sz="2800" dirty="0" smtClean="0">
                <a:sym typeface="Wingdings" pitchFamily="2" charset="2"/>
              </a:rPr>
              <a:t></a:t>
            </a:r>
            <a:r>
              <a:rPr lang="en-IN" sz="2800" b="1" dirty="0" smtClean="0"/>
              <a:t>[</a:t>
            </a:r>
            <a:r>
              <a:rPr lang="en-IN" sz="2800" b="1" dirty="0" err="1" smtClean="0"/>
              <a:t>LVIDd</a:t>
            </a:r>
            <a:r>
              <a:rPr lang="en-IN" sz="2800" b="1" dirty="0" smtClean="0"/>
              <a:t>-LVIDs] / </a:t>
            </a:r>
            <a:r>
              <a:rPr lang="en-IN" sz="2800" b="1" dirty="0" err="1" smtClean="0"/>
              <a:t>LVIDd</a:t>
            </a:r>
            <a:r>
              <a:rPr lang="en-IN" sz="2800" b="1" dirty="0" smtClean="0"/>
              <a:t>  </a:t>
            </a:r>
            <a:r>
              <a:rPr lang="en-IN" sz="2800" dirty="0" smtClean="0"/>
              <a:t>(%)	</a:t>
            </a:r>
          </a:p>
          <a:p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WHERE THE MEASUREMENT IS MADE</a:t>
            </a:r>
          </a:p>
          <a:p>
            <a:pPr lvl="1"/>
            <a:r>
              <a:rPr lang="en-IN" dirty="0" smtClean="0"/>
              <a:t>SEGMENT WITH RWMA </a:t>
            </a:r>
            <a:r>
              <a:rPr lang="en-IN" dirty="0" smtClean="0">
                <a:sym typeface="Wingdings" pitchFamily="2" charset="2"/>
              </a:rPr>
              <a:t> UNDERESTIMATES THE ACTUAL EF%</a:t>
            </a:r>
          </a:p>
          <a:p>
            <a:pPr lvl="1"/>
            <a:r>
              <a:rPr lang="en-IN" dirty="0" smtClean="0"/>
              <a:t>SEGMENT WITHOUT RWMA </a:t>
            </a:r>
            <a:r>
              <a:rPr lang="en-IN" dirty="0" smtClean="0">
                <a:sym typeface="Wingdings" pitchFamily="2" charset="2"/>
              </a:rPr>
              <a:t> OVERESTIMATES EF% </a:t>
            </a:r>
          </a:p>
          <a:p>
            <a:pPr lvl="1"/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BEAM ANGULATION</a:t>
            </a:r>
          </a:p>
          <a:p>
            <a:pPr lvl="1"/>
            <a:r>
              <a:rPr lang="en-IN" dirty="0" smtClean="0"/>
              <a:t>TANGENTIAL BEAM OVER ESTIMATES THE TRUE MINOR AXIS DIMENSION BY 6 TO 12MM</a:t>
            </a:r>
          </a:p>
          <a:p>
            <a:pPr lvl="1"/>
            <a:r>
              <a:rPr lang="en-IN" dirty="0" smtClean="0"/>
              <a:t>DISCREPANCY BECOMES GREATER WITH AGE AND ANGULATION OF THE HEART</a:t>
            </a:r>
          </a:p>
          <a:p>
            <a:pPr lvl="1"/>
            <a:endParaRPr lang="en-IN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LIMITATIONS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F:\DM CARDIO\ALL TOPICS\syst lv fn\9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0"/>
            <a:ext cx="5486400" cy="655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67072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/>
              <a:t>RATE OF SYSTOLIC WALL THICKENING OF POST WALL</a:t>
            </a:r>
          </a:p>
          <a:p>
            <a:endParaRPr lang="en-IN" dirty="0" smtClean="0"/>
          </a:p>
          <a:p>
            <a:r>
              <a:rPr lang="en-IN" dirty="0" smtClean="0"/>
              <a:t>VELOCITY OF CIRCUMFERENTIAL SHOTENING-</a:t>
            </a:r>
            <a:r>
              <a:rPr lang="en-IN" b="1" dirty="0" err="1" smtClean="0"/>
              <a:t>VCf</a:t>
            </a:r>
            <a:endParaRPr lang="en-IN" b="1" dirty="0" smtClean="0"/>
          </a:p>
          <a:p>
            <a:pPr lvl="1"/>
            <a:r>
              <a:rPr lang="en-IN" dirty="0" smtClean="0"/>
              <a:t>= </a:t>
            </a:r>
            <a:r>
              <a:rPr lang="en-IN" b="1" dirty="0" smtClean="0"/>
              <a:t>[</a:t>
            </a:r>
            <a:r>
              <a:rPr lang="en-IN" b="1" dirty="0" err="1" smtClean="0"/>
              <a:t>LVIDd</a:t>
            </a:r>
            <a:r>
              <a:rPr lang="en-IN" b="1" dirty="0" smtClean="0"/>
              <a:t>- LVIDs] / [</a:t>
            </a:r>
            <a:r>
              <a:rPr lang="en-IN" b="1" dirty="0" err="1" smtClean="0"/>
              <a:t>LVIDd</a:t>
            </a:r>
            <a:r>
              <a:rPr lang="en-IN" b="1" dirty="0" smtClean="0"/>
              <a:t> * ET] </a:t>
            </a:r>
            <a:r>
              <a:rPr lang="en-IN" dirty="0" smtClean="0"/>
              <a:t>(circumference/sec)</a:t>
            </a:r>
          </a:p>
          <a:p>
            <a:pPr lvl="1"/>
            <a:endParaRPr lang="en-IN" dirty="0" smtClean="0"/>
          </a:p>
          <a:p>
            <a:pPr lvl="1"/>
            <a:r>
              <a:rPr lang="en-IN" dirty="0" smtClean="0"/>
              <a:t>RATE OF CHANGE OF CIRCUMFERENCE IN MINOR AXIS STANDARDIZED TO HEART RATE</a:t>
            </a:r>
          </a:p>
          <a:p>
            <a:endParaRPr lang="en-IN" dirty="0" smtClean="0"/>
          </a:p>
          <a:p>
            <a:r>
              <a:rPr lang="en-IN" dirty="0" smtClean="0"/>
              <a:t>DESCENT OF THE BASE</a:t>
            </a:r>
          </a:p>
          <a:p>
            <a:pPr lvl="1"/>
            <a:endParaRPr lang="en-IN" dirty="0" smtClean="0"/>
          </a:p>
          <a:p>
            <a:pPr lvl="1"/>
            <a:r>
              <a:rPr lang="en-IN" dirty="0" smtClean="0"/>
              <a:t>IN GLOBAL LV DYSFN – MAGNITUDE OF THE MOTION DIRECTLY PROPORTIONAL TO LV SYSTOLIC FN</a:t>
            </a:r>
          </a:p>
          <a:p>
            <a:pPr lvl="1"/>
            <a:r>
              <a:rPr lang="en-IN" dirty="0" smtClean="0"/>
              <a:t>&lt;10MM </a:t>
            </a:r>
            <a:r>
              <a:rPr lang="en-IN" dirty="0" smtClean="0">
                <a:sym typeface="Wingdings" pitchFamily="2" charset="2"/>
              </a:rPr>
              <a:t> SYSTOLIC DYSFN</a:t>
            </a:r>
          </a:p>
          <a:p>
            <a:pPr lvl="1"/>
            <a:endParaRPr lang="en-IN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RARELY USED OLDER M MODE TECHNIQUES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M CARDIO\ALL TOPICS\syst lv fn\11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04800"/>
            <a:ext cx="6096000" cy="6230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343650" cy="50840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MITRAL ANNULAR PLANE EXCURSION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4267200"/>
            <a:ext cx="7086600" cy="2133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IF &lt;8MM –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98% SENSITIVE  &amp;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82% SPECIFIC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FOR AN EJECTION FRACTION &lt;50%</a:t>
            </a:r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838200"/>
            <a:ext cx="7620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N" dirty="0" smtClean="0"/>
              <a:t>INDIRECT M MODE MARKERS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 BUMP</a:t>
            </a:r>
            <a:endParaRPr lang="en-IN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381000" y="1444294"/>
            <a:ext cx="4116388" cy="4804106"/>
          </a:xfrm>
        </p:spPr>
        <p:txBody>
          <a:bodyPr/>
          <a:lstStyle/>
          <a:p>
            <a:r>
              <a:rPr lang="en-IN" dirty="0" smtClean="0"/>
              <a:t>B BUMP </a:t>
            </a:r>
          </a:p>
          <a:p>
            <a:pPr lvl="1"/>
            <a:r>
              <a:rPr lang="en-IN" dirty="0" smtClean="0"/>
              <a:t>INTERRUPTED CLOSURE OF MV </a:t>
            </a:r>
          </a:p>
          <a:p>
            <a:pPr lvl="1"/>
            <a:r>
              <a:rPr lang="en-IN" dirty="0" smtClean="0"/>
              <a:t>S/O ELEVATED LVEDP USUALLY &gt;20MMHG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LIMITATIONS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LOW SENSITIVITY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FALSE POSITIVE WITH FIRST DEGREE AV BLOCK &amp; LBBB</a:t>
            </a:r>
          </a:p>
          <a:p>
            <a:pPr lvl="1"/>
            <a:endParaRPr lang="en-IN" dirty="0"/>
          </a:p>
        </p:txBody>
      </p:sp>
      <p:pic>
        <p:nvPicPr>
          <p:cNvPr id="4" name="Picture 1" descr="C:\Users\user\Documents\TTE.DCM.PLAX.M Mode B Bum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28600"/>
            <a:ext cx="4497666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457200" y="609600"/>
            <a:ext cx="4040188" cy="4776457"/>
          </a:xfrm>
        </p:spPr>
        <p:txBody>
          <a:bodyPr>
            <a:normAutofit/>
          </a:bodyPr>
          <a:lstStyle/>
          <a:p>
            <a:r>
              <a:rPr lang="en-IN" sz="3200" b="1" dirty="0" smtClean="0"/>
              <a:t>EPSS</a:t>
            </a:r>
            <a:r>
              <a:rPr lang="en-IN" sz="3200" dirty="0" smtClean="0"/>
              <a:t>- E POINT SEPTAL SEPERATION</a:t>
            </a:r>
          </a:p>
          <a:p>
            <a:pPr lvl="1"/>
            <a:endParaRPr lang="en-IN" sz="2800" dirty="0" smtClean="0"/>
          </a:p>
          <a:p>
            <a:pPr lvl="1"/>
            <a:r>
              <a:rPr lang="en-IN" sz="2800" dirty="0" smtClean="0"/>
              <a:t>NML &lt;6MM</a:t>
            </a:r>
          </a:p>
          <a:p>
            <a:pPr lvl="1"/>
            <a:endParaRPr lang="en-IN" sz="2800" dirty="0" smtClean="0"/>
          </a:p>
          <a:p>
            <a:pPr lvl="1"/>
            <a:r>
              <a:rPr lang="en-IN" sz="2800" dirty="0" smtClean="0"/>
              <a:t>INCREASED EPSS </a:t>
            </a:r>
            <a:r>
              <a:rPr lang="en-IN" sz="2800" dirty="0" smtClean="0">
                <a:sym typeface="Wingdings" pitchFamily="2" charset="2"/>
              </a:rPr>
              <a:t> S/O SYSTOLIC DYSFN</a:t>
            </a:r>
          </a:p>
          <a:p>
            <a:endParaRPr lang="en-IN" sz="3200" dirty="0" smtClean="0">
              <a:sym typeface="Wingdings" pitchFamily="2" charset="2"/>
            </a:endParaRPr>
          </a:p>
        </p:txBody>
      </p:sp>
      <p:pic>
        <p:nvPicPr>
          <p:cNvPr id="3074" name="Picture 2" descr="F:\DM CARDIO\ALL TOPICS\syst lv fn\10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04800"/>
            <a:ext cx="4726533" cy="5964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28600" y="1295400"/>
          <a:ext cx="3962399" cy="3124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58"/>
                <a:gridCol w="786642"/>
                <a:gridCol w="1143000"/>
                <a:gridCol w="1066799"/>
              </a:tblGrid>
              <a:tr h="68580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NORMAL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</a:rPr>
                        <a:t>≤6mm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SENSITIVITY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SPECIFICITY</a:t>
                      </a:r>
                      <a:endParaRPr lang="en-US" sz="1400" dirty="0"/>
                    </a:p>
                  </a:txBody>
                  <a:tcPr/>
                </a:tc>
              </a:tr>
              <a:tr h="1219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EF&lt;50%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&gt;7mm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87%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75%</a:t>
                      </a:r>
                      <a:endParaRPr lang="en-US" dirty="0"/>
                    </a:p>
                  </a:txBody>
                  <a:tcPr/>
                </a:tc>
              </a:tr>
              <a:tr h="1219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EF</a:t>
                      </a:r>
                      <a:r>
                        <a:rPr lang="en-US" sz="1400" dirty="0" smtClean="0">
                          <a:latin typeface="Calibri"/>
                        </a:rPr>
                        <a:t>≤35%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 smtClean="0"/>
                    </a:p>
                    <a:p>
                      <a:r>
                        <a:rPr lang="en-US" sz="1400" dirty="0" smtClean="0"/>
                        <a:t>≥13mm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87%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84%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19600" y="1752600"/>
            <a:ext cx="4724400" cy="3276600"/>
          </a:xfrm>
          <a:prstGeom prst="rect">
            <a:avLst/>
          </a:prstGeom>
          <a:ln w="55000" cap="flat" cmpd="thickThin" algn="ctr">
            <a:solidFill>
              <a:schemeClr val="accent2"/>
            </a:solidFill>
            <a:prstDash val="solid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2672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u="sng" dirty="0" smtClean="0"/>
              <a:t>LIMITATIONS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u="sng" dirty="0" smtClean="0"/>
              <a:t>INACCURATE </a:t>
            </a:r>
          </a:p>
          <a:p>
            <a:pPr lvl="2">
              <a:buFont typeface="Wingdings" pitchFamily="2" charset="2"/>
              <a:buChar char="§"/>
            </a:pPr>
            <a:r>
              <a:rPr lang="en-US" sz="2400" dirty="0" smtClean="0"/>
              <a:t>AR</a:t>
            </a:r>
          </a:p>
          <a:p>
            <a:pPr lvl="2">
              <a:buFont typeface="Wingdings" pitchFamily="2" charset="2"/>
              <a:buChar char="§"/>
            </a:pPr>
            <a:r>
              <a:rPr lang="en-US" sz="2400" dirty="0" smtClean="0"/>
              <a:t>MS</a:t>
            </a:r>
          </a:p>
          <a:p>
            <a:pPr lvl="2">
              <a:buFont typeface="Wingdings" pitchFamily="2" charset="2"/>
              <a:buChar char="§"/>
            </a:pPr>
            <a:r>
              <a:rPr lang="en-US" sz="2400" dirty="0" smtClean="0"/>
              <a:t>IWMI</a:t>
            </a:r>
            <a:endParaRPr lang="en-US" sz="2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6705600" cy="3505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457200" y="381000"/>
            <a:ext cx="8229600" cy="533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GRADUAL CLOSURE OF AORTIC VALVE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4724400"/>
            <a:ext cx="739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en-IN" sz="2400" dirty="0" smtClean="0">
                <a:sym typeface="Wingdings" pitchFamily="2" charset="2"/>
              </a:rPr>
              <a:t>ROUNDED APPEARANCE IN LATER SYSTOLE </a:t>
            </a:r>
          </a:p>
          <a:p>
            <a:pPr lvl="1">
              <a:buFont typeface="Wingdings" pitchFamily="2" charset="2"/>
              <a:buChar char="ü"/>
            </a:pPr>
            <a:r>
              <a:rPr lang="en-IN" sz="2400" dirty="0" smtClean="0">
                <a:sym typeface="Wingdings" pitchFamily="2" charset="2"/>
              </a:rPr>
              <a:t>DECREASED FORWARD FLOW</a:t>
            </a:r>
          </a:p>
          <a:p>
            <a:pPr lvl="1">
              <a:buFont typeface="Wingdings" pitchFamily="2" charset="2"/>
              <a:buChar char="ü"/>
            </a:pPr>
            <a:r>
              <a:rPr lang="en-IN" sz="2400" dirty="0" smtClean="0">
                <a:sym typeface="Wingdings" pitchFamily="2" charset="2"/>
              </a:rPr>
              <a:t>S/O LV DYSFN</a:t>
            </a:r>
            <a:endParaRPr lang="en-IN" sz="2400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3400" y="381000"/>
            <a:ext cx="82296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590800" y="2133600"/>
            <a:ext cx="533400" cy="381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5715000" y="2133600"/>
            <a:ext cx="533400" cy="381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5715000" y="4114800"/>
            <a:ext cx="533400" cy="381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2590800" y="4114800"/>
            <a:ext cx="533400" cy="381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2590800" y="4876800"/>
            <a:ext cx="533400" cy="381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5715000" y="4876800"/>
            <a:ext cx="533400" cy="381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905000" y="3276600"/>
            <a:ext cx="609600" cy="1219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5334000" y="3276600"/>
            <a:ext cx="609600" cy="1219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829761"/>
          </a:xfrm>
        </p:spPr>
        <p:txBody>
          <a:bodyPr/>
          <a:lstStyle/>
          <a:p>
            <a:pPr algn="ctr"/>
            <a:r>
              <a:rPr lang="en-IN" dirty="0" smtClean="0"/>
              <a:t>AREA &amp; VOLUME BASED MEASUREMENTS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sz="3600" dirty="0" smtClean="0"/>
              <a:t>2D ECHO</a:t>
            </a:r>
            <a:endParaRPr lang="en-IN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SHORT AXIS DIASTOLIC AREA(at mid LV)</a:t>
            </a:r>
          </a:p>
          <a:p>
            <a:r>
              <a:rPr lang="en-IN" dirty="0" smtClean="0"/>
              <a:t> SHORT AXIS SYSTOLIC AREA(at mid LV)</a:t>
            </a:r>
          </a:p>
          <a:p>
            <a:r>
              <a:rPr lang="en-IN" dirty="0" smtClean="0"/>
              <a:t>FRACTIONAL AREA CHANGE</a:t>
            </a:r>
          </a:p>
          <a:p>
            <a:r>
              <a:rPr lang="en-IN" dirty="0" smtClean="0"/>
              <a:t>4C LV AREA IN DIASTOLE</a:t>
            </a:r>
          </a:p>
          <a:p>
            <a:r>
              <a:rPr lang="en-IN" dirty="0" smtClean="0"/>
              <a:t>4C LV AREA IN SYSTOLE</a:t>
            </a:r>
          </a:p>
          <a:p>
            <a:r>
              <a:rPr lang="en-IN" dirty="0" smtClean="0"/>
              <a:t>LV VOLUME IN DIASTOLE</a:t>
            </a:r>
          </a:p>
          <a:p>
            <a:r>
              <a:rPr lang="en-IN" dirty="0" smtClean="0"/>
              <a:t>LV VOLUME IN SYSTOLE</a:t>
            </a:r>
          </a:p>
          <a:p>
            <a:r>
              <a:rPr lang="en-IN" dirty="0" smtClean="0"/>
              <a:t>STROKE VOLUME</a:t>
            </a:r>
          </a:p>
          <a:p>
            <a:r>
              <a:rPr lang="en-IN" dirty="0" smtClean="0"/>
              <a:t>EJECTION FRACTION</a:t>
            </a:r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2D AREA &amp; VOLUME BASED MEASUREMENTS</a:t>
            </a:r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LINEAR MEASUREMENTS</a:t>
            </a:r>
          </a:p>
          <a:p>
            <a:endParaRPr lang="en-IN" dirty="0" smtClean="0"/>
          </a:p>
          <a:p>
            <a:r>
              <a:rPr lang="en-IN" dirty="0" smtClean="0"/>
              <a:t>2D ECHO</a:t>
            </a:r>
          </a:p>
          <a:p>
            <a:endParaRPr lang="en-IN" dirty="0" smtClean="0"/>
          </a:p>
          <a:p>
            <a:r>
              <a:rPr lang="en-IN" dirty="0" smtClean="0"/>
              <a:t>DOPPLER</a:t>
            </a:r>
          </a:p>
          <a:p>
            <a:endParaRPr lang="en-IN" dirty="0" smtClean="0"/>
          </a:p>
          <a:p>
            <a:r>
              <a:rPr lang="en-IN" dirty="0" smtClean="0"/>
              <a:t>3D ECHO</a:t>
            </a:r>
          </a:p>
          <a:p>
            <a:endParaRPr lang="en-IN" dirty="0" smtClean="0"/>
          </a:p>
          <a:p>
            <a:r>
              <a:rPr lang="en-IN" dirty="0" smtClean="0"/>
              <a:t>TDI AND SPECKLE TRACKING</a:t>
            </a: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THE PROGRESS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SAX VIEW @ MID VENTRICULAR LEVEL</a:t>
            </a:r>
          </a:p>
          <a:p>
            <a:endParaRPr lang="en-IN" dirty="0" smtClean="0"/>
          </a:p>
          <a:p>
            <a:r>
              <a:rPr lang="en-IN" b="1" dirty="0" smtClean="0"/>
              <a:t>[DIASTOLIC AREA-SYSTOLIC AREA] / DIATSOLIC AREA</a:t>
            </a:r>
          </a:p>
          <a:p>
            <a:endParaRPr lang="en-IN" b="1" dirty="0" smtClean="0"/>
          </a:p>
          <a:p>
            <a:r>
              <a:rPr lang="en-IN" dirty="0" smtClean="0"/>
              <a:t>REFLECTS THE ACTUAL LV FN IN A SYMMETRICALLY CONTRACTING VENTRICLE</a:t>
            </a:r>
          </a:p>
          <a:p>
            <a:endParaRPr lang="en-IN" dirty="0" smtClean="0"/>
          </a:p>
          <a:p>
            <a:r>
              <a:rPr lang="en-IN" dirty="0" smtClean="0"/>
              <a:t>LIMITATION IS THAT ASSESSES THE LV ONLY @ THE LEVEL OF INTERROGATION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FRACTIONAL AREA CHANGE - FAC</a:t>
            </a:r>
            <a:endParaRPr lang="en-IN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APICAL IMAGES IN DIASTOLE AND SYSTOLE</a:t>
            </a:r>
          </a:p>
          <a:p>
            <a:endParaRPr lang="en-IN" dirty="0" smtClean="0"/>
          </a:p>
          <a:p>
            <a:r>
              <a:rPr lang="en-IN" dirty="0" smtClean="0"/>
              <a:t>FORMULAS</a:t>
            </a:r>
          </a:p>
          <a:p>
            <a:pPr lvl="1"/>
            <a:r>
              <a:rPr lang="en-IN" dirty="0" smtClean="0">
                <a:sym typeface="Wingdings" pitchFamily="2" charset="2"/>
              </a:rPr>
              <a:t> WORK ONLY IN A SYMMETRICALLY CONTRACTING LV</a:t>
            </a:r>
            <a:endParaRPr lang="en-IN" dirty="0" smtClean="0"/>
          </a:p>
          <a:p>
            <a:pPr lvl="1"/>
            <a:endParaRPr lang="en-IN" dirty="0" smtClean="0"/>
          </a:p>
          <a:p>
            <a:pPr lvl="1"/>
            <a:r>
              <a:rPr lang="en-IN" dirty="0" smtClean="0"/>
              <a:t>AREA LENGTH FORMULA </a:t>
            </a:r>
          </a:p>
          <a:p>
            <a:pPr lvl="1"/>
            <a:r>
              <a:rPr lang="en-IN" dirty="0" smtClean="0"/>
              <a:t>TRUNCATED ELIPSE FORMULA</a:t>
            </a:r>
            <a:r>
              <a:rPr lang="en-IN" dirty="0" smtClean="0">
                <a:sym typeface="Wingdings" pitchFamily="2" charset="2"/>
              </a:rPr>
              <a:t> </a:t>
            </a: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VOLUME BASED</a:t>
            </a:r>
            <a:endParaRPr lang="en-IN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DETERMINE THE MINOR AXIS DIMENSION</a:t>
            </a:r>
          </a:p>
          <a:p>
            <a:r>
              <a:rPr lang="en-IN" dirty="0" smtClean="0"/>
              <a:t>IN DIASTOLE AND SYSTOLE</a:t>
            </a:r>
          </a:p>
          <a:p>
            <a:r>
              <a:rPr lang="en-IN" dirty="0" smtClean="0"/>
              <a:t>@ BASE, MID AND DISTAL LV</a:t>
            </a:r>
          </a:p>
          <a:p>
            <a:r>
              <a:rPr lang="en-IN" dirty="0" smtClean="0"/>
              <a:t>EF% VALUES ARE COMIBINED AND AVERAGED + QUALITATIVE VISUAL ASSESMENT OF APICAL FN(-5% to +15%)</a:t>
            </a:r>
          </a:p>
          <a:p>
            <a:r>
              <a:rPr lang="en-IN" dirty="0" smtClean="0"/>
              <a:t>GOOD CORRELATION WITH STANDARD METHODS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OLD AND SIMPLE METHOD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64291"/>
          </a:xfrm>
        </p:spPr>
        <p:txBody>
          <a:bodyPr>
            <a:normAutofit fontScale="92500" lnSpcReduction="20000"/>
          </a:bodyPr>
          <a:lstStyle/>
          <a:p>
            <a:r>
              <a:rPr lang="en-IN" sz="2200" dirty="0" smtClean="0"/>
              <a:t>MC METHOD </a:t>
            </a:r>
            <a:endParaRPr lang="en-IN" sz="2200" dirty="0" smtClean="0">
              <a:sym typeface="Wingdings" pitchFamily="2" charset="2"/>
            </a:endParaRPr>
          </a:p>
          <a:p>
            <a:r>
              <a:rPr lang="en-IN" sz="2200" dirty="0" smtClean="0"/>
              <a:t>A4C OR A2C OR BOTH</a:t>
            </a:r>
          </a:p>
          <a:p>
            <a:r>
              <a:rPr lang="en-IN" sz="2200" dirty="0" smtClean="0"/>
              <a:t>NO RIGID GEOMETRIC ASSUMPTIONS</a:t>
            </a:r>
          </a:p>
          <a:p>
            <a:r>
              <a:rPr lang="en-IN" sz="2200" dirty="0" smtClean="0"/>
              <a:t>MORE ACCURATE</a:t>
            </a:r>
          </a:p>
          <a:p>
            <a:endParaRPr lang="en-IN" sz="2200" dirty="0" smtClean="0"/>
          </a:p>
          <a:p>
            <a:r>
              <a:rPr lang="en-IN" sz="2200" dirty="0" smtClean="0"/>
              <a:t>ENDOCARDIAL BORDERS OUTLINED IN END SYSTOLE AND  END DIASTOLE</a:t>
            </a:r>
          </a:p>
          <a:p>
            <a:endParaRPr lang="en-IN" dirty="0" smtClean="0"/>
          </a:p>
          <a:p>
            <a:r>
              <a:rPr lang="en-IN" dirty="0" smtClean="0"/>
              <a:t>PRINCIPLE</a:t>
            </a:r>
            <a:endParaRPr lang="en-IN" dirty="0" smtClean="0"/>
          </a:p>
          <a:p>
            <a:pPr lvl="1"/>
            <a:r>
              <a:rPr lang="en-IN" sz="2600" dirty="0" smtClean="0"/>
              <a:t>LV DIVIDED INTO INDIVIDUAL DISCS ALONG THE LONG </a:t>
            </a:r>
            <a:r>
              <a:rPr lang="en-IN" sz="2600" dirty="0" smtClean="0"/>
              <a:t>AXIS</a:t>
            </a:r>
          </a:p>
          <a:p>
            <a:pPr lvl="1"/>
            <a:endParaRPr lang="en-IN" sz="2600" dirty="0" smtClean="0"/>
          </a:p>
          <a:p>
            <a:pPr lvl="1"/>
            <a:r>
              <a:rPr lang="en-IN" sz="2600" dirty="0" smtClean="0"/>
              <a:t>INDIVIDUAL </a:t>
            </a:r>
            <a:r>
              <a:rPr lang="en-IN" sz="2600" dirty="0" smtClean="0"/>
              <a:t>DISK VOLUME(AREA *HT OF DISC) @ THAT LEVEL CALCULATED AND SUMMATED TO GET THE TOTAL LV VOLUME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SIMPSON`S RULE OF DISKS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8600" y="381000"/>
            <a:ext cx="52995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F:\DM CARDIO\ALL TOPICS\syst lv fn\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1" y="1752600"/>
            <a:ext cx="480060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" y="685800"/>
            <a:ext cx="790194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SIMPSON`S METHOD OF DISCS IS A BETTER TECHNIQUE IN THE PRESENCE OF RWMA</a:t>
            </a:r>
          </a:p>
          <a:p>
            <a:endParaRPr lang="en-IN" dirty="0" smtClean="0"/>
          </a:p>
          <a:p>
            <a:r>
              <a:rPr lang="en-IN" dirty="0" smtClean="0"/>
              <a:t>RECOMMENDED BY AMERICAN SOCIETY OF ECHOCARDIOGRAPHY</a:t>
            </a: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ADVANTAGES</a:t>
            </a:r>
            <a:endParaRPr lang="en-IN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Simpson’s- HOW DO U DO IT ?</a:t>
            </a:r>
            <a:endParaRPr lang="en-US" dirty="0"/>
          </a:p>
        </p:txBody>
      </p:sp>
      <p:pic>
        <p:nvPicPr>
          <p:cNvPr id="216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600200"/>
            <a:ext cx="71913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BIPLANE METHOD</a:t>
            </a:r>
            <a:endParaRPr lang="en-IN" dirty="0"/>
          </a:p>
        </p:txBody>
      </p:sp>
      <p:pic>
        <p:nvPicPr>
          <p:cNvPr id="4" name="Picture 2" descr="C:\Users\Turan\AppData\Local\Microsoft\Windows\Temporary Internet Files\Content.Outlook\GP1CTCXT\Picture1 copy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24000"/>
            <a:ext cx="456125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919472"/>
          </a:xfrm>
        </p:spPr>
        <p:txBody>
          <a:bodyPr>
            <a:normAutofit fontScale="85000" lnSpcReduction="20000"/>
          </a:bodyPr>
          <a:lstStyle/>
          <a:p>
            <a:r>
              <a:rPr lang="en-IN" dirty="0" smtClean="0"/>
              <a:t>FOR ACCURACY</a:t>
            </a:r>
            <a:r>
              <a:rPr lang="en-IN" dirty="0" smtClean="0">
                <a:sym typeface="Wingdings" pitchFamily="2" charset="2"/>
              </a:rPr>
              <a:t> TRANSDUCER MUST BE @TRUE LV APEX AND BEAM SHOULD BE THROUGH THE CENTER OF LV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FORESHORTENING OF LV APEX WILL UNDERESTIMATE LV VOLUME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/>
              <a:t>DIFFICULTY IN EXCLUDING PAPILLARY MUSCLES AND TRABECULAE </a:t>
            </a:r>
          </a:p>
          <a:p>
            <a:endParaRPr lang="en-IN" dirty="0" smtClean="0"/>
          </a:p>
          <a:p>
            <a:r>
              <a:rPr lang="en-IN" dirty="0" smtClean="0"/>
              <a:t>LV VOLUME</a:t>
            </a:r>
            <a:r>
              <a:rPr lang="en-IN" dirty="0" smtClean="0">
                <a:sym typeface="Wingdings" pitchFamily="2" charset="2"/>
              </a:rPr>
              <a:t></a:t>
            </a:r>
            <a:r>
              <a:rPr lang="en-IN" dirty="0" smtClean="0"/>
              <a:t>FREQUENTLY UNDERESTIMATED ESP IN SYSTOLE</a:t>
            </a:r>
            <a:r>
              <a:rPr lang="en-IN" dirty="0" smtClean="0">
                <a:sym typeface="Wingdings" pitchFamily="2" charset="2"/>
              </a:rPr>
              <a:t> OVER ESTIMATION OF EF%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IN </a:t>
            </a:r>
            <a:r>
              <a:rPr lang="en-IN" dirty="0" smtClean="0">
                <a:sym typeface="Wingdings" pitchFamily="2" charset="2"/>
              </a:rPr>
              <a:t>PRESENCE OF SEVERE WMA</a:t>
            </a:r>
            <a:r>
              <a:rPr lang="en-IN" dirty="0" smtClean="0">
                <a:sym typeface="Wingdings" pitchFamily="2" charset="2"/>
              </a:rPr>
              <a:t>, SINGLE PLANE METHOD  LOWER SENSITIVITY FOR ESTIMATING EF%</a:t>
            </a:r>
            <a:endParaRPr lang="en-IN" dirty="0" smtClean="0">
              <a:sym typeface="Wingdings" pitchFamily="2" charset="2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LIMITATIONS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EJECTION FRACTION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EJECTION FRACTION-PERCENTAGE OF LV  DIASTOLIC VOLUME THAT IS EJECTED WITH SYSTOLE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2400" b="1" dirty="0" smtClean="0"/>
              <a:t>EF=STROKE VOLUME/EDV=EDV-ESV/EDV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endParaRPr lang="en-US" sz="1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66800" y="4648200"/>
          <a:ext cx="75438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50"/>
                <a:gridCol w="1885950"/>
                <a:gridCol w="1885950"/>
                <a:gridCol w="18859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MILD LV DYSFUNCTION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MODERATE LV DYSFUNCTION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SEVERE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LV DYSFUNCTION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EF</a:t>
                      </a:r>
                      <a:r>
                        <a:rPr lang="en-US" baseline="0" dirty="0" smtClean="0"/>
                        <a:t>  &gt;55%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r>
                        <a:rPr lang="en-US" baseline="0" dirty="0" smtClean="0"/>
                        <a:t> – 54%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 – 44 %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&lt;30%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M CARDIO\ALL TOPICS\syst lv fn\VIDS\Fig 6.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533400" y="304800"/>
            <a:ext cx="3810000" cy="571500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381000"/>
            <a:ext cx="4041775" cy="5005057"/>
          </a:xfrm>
        </p:spPr>
        <p:txBody>
          <a:bodyPr/>
          <a:lstStyle/>
          <a:p>
            <a:r>
              <a:rPr lang="en-IN" dirty="0" smtClean="0"/>
              <a:t>WHITE LINE</a:t>
            </a:r>
            <a:r>
              <a:rPr lang="en-IN" dirty="0" smtClean="0">
                <a:sym typeface="Wingdings" pitchFamily="2" charset="2"/>
              </a:rPr>
              <a:t> TRUE INNER ENDOCARDIAL BORDER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YELLOW LINEEXCLUDES PAPILLARY MUSCLES INCLUDES APICAL TRABECULATIONS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RED LINEEXCLUDES THE PAPILLARY MUSCLE TIP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LATEST ECHO MACHINES</a:t>
            </a:r>
            <a:r>
              <a:rPr lang="en-IN" dirty="0" smtClean="0">
                <a:sym typeface="Wingdings" pitchFamily="2" charset="2"/>
              </a:rPr>
              <a:t> AUTOMATICALLY TRACKED ENDOCARDIAL BORDERS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USUALLY INCLUDES TRABECULATIONS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SO ONLY MINIMAL MANIPULATION NEEDED TO IDENTIFY LV CAVITY BOUNDARY</a:t>
            </a:r>
          </a:p>
          <a:p>
            <a:endParaRPr lang="en-IN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LV VOLUME CALCULATION IS BASED ON ASSUMPTION THAT THE LV IS A PROLATE ELLIPSE</a:t>
            </a:r>
          </a:p>
          <a:p>
            <a:r>
              <a:rPr lang="en-US" sz="2400" dirty="0" smtClean="0"/>
              <a:t>BASIC ASSUMPTIONS </a:t>
            </a:r>
          </a:p>
          <a:p>
            <a:pPr lvl="1"/>
            <a:r>
              <a:rPr lang="en-US" sz="2400" dirty="0" smtClean="0"/>
              <a:t> LV DILATES ALONG THE MINOR AXIS</a:t>
            </a:r>
          </a:p>
          <a:p>
            <a:pPr lvl="1"/>
            <a:r>
              <a:rPr lang="en-US" sz="2400" dirty="0" smtClean="0"/>
              <a:t>LVID = MINOR AXIS OF THE ELLIPSE D1</a:t>
            </a:r>
          </a:p>
          <a:p>
            <a:pPr lvl="1"/>
            <a:r>
              <a:rPr lang="en-US" sz="2400" dirty="0" smtClean="0"/>
              <a:t>BOTH MINOR AXIS OF ELLIPSE D1,D2 ARE EQUAL</a:t>
            </a:r>
          </a:p>
          <a:p>
            <a:pPr lvl="1"/>
            <a:r>
              <a:rPr lang="en-US" sz="2400" dirty="0" smtClean="0"/>
              <a:t>LENGTH OF MAJOR AXIS IS TWICE THAT OF MINOR AXIS</a:t>
            </a: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TEICHOLZ /CUBED FORMULA</a:t>
            </a:r>
            <a:endParaRPr lang="en-IN" dirty="0"/>
          </a:p>
        </p:txBody>
      </p:sp>
      <p:pic>
        <p:nvPicPr>
          <p:cNvPr id="4" name="Picture 2" descr="http://upload.wikimedia.org/wikipedia/commons/thumb/0/00/Ellipse_axis2.png/220px-Ellipse_axis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4419600"/>
            <a:ext cx="5156195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>
            <a:normAutofit/>
          </a:bodyPr>
          <a:lstStyle/>
          <a:p>
            <a:r>
              <a:rPr lang="en-IN" dirty="0" smtClean="0"/>
              <a:t>LV VOLUME = (LVID)</a:t>
            </a:r>
            <a:r>
              <a:rPr lang="en-IN" baseline="30000" dirty="0" smtClean="0"/>
              <a:t>3</a:t>
            </a:r>
          </a:p>
          <a:p>
            <a:endParaRPr lang="en-IN" dirty="0" smtClean="0"/>
          </a:p>
          <a:p>
            <a:r>
              <a:rPr lang="en-IN" dirty="0" smtClean="0"/>
              <a:t>MODIFIED TEICHOLZ FORMULA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AS LV BECOMES MORE SPHERICAL AS IT DILATES THE RELATION BETWEEN MAJOR AND MINOR AXIS CHANGES.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THEREFORE A REGRESSION FORMULA WAS DEVISED TO CORRECT FOR THIS CHANGE IN SHAPE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LV VOLUME=( 7.0/2.4+D) X </a:t>
            </a:r>
            <a:r>
              <a:rPr lang="en-US" dirty="0" smtClean="0"/>
              <a:t>D</a:t>
            </a:r>
            <a:r>
              <a:rPr lang="en-US" baseline="30000" dirty="0" smtClean="0"/>
              <a:t>3</a:t>
            </a:r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 AREA - LENGTH METHOD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005072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+mj-lt"/>
                <a:cs typeface="Times New Roman" pitchFamily="18" charset="0"/>
              </a:rPr>
              <a:t>HEMI-CYLINDRICAL HEMI-ELLIPSOID MODEL</a:t>
            </a:r>
            <a:endParaRPr lang="en-US" sz="2400" dirty="0" smtClean="0">
              <a:latin typeface="+mj-lt"/>
            </a:endParaRPr>
          </a:p>
          <a:p>
            <a:pPr eaLnBrk="0" hangingPunct="0"/>
            <a:endParaRPr lang="en-US" sz="2400" dirty="0" smtClean="0">
              <a:latin typeface="+mj-lt"/>
              <a:cs typeface="Times New Roman" pitchFamily="18" charset="0"/>
            </a:endParaRPr>
          </a:p>
          <a:p>
            <a:pPr eaLnBrk="0" hangingPunct="0"/>
            <a:r>
              <a:rPr lang="en-US" sz="2400" dirty="0" smtClean="0">
                <a:latin typeface="+mj-lt"/>
                <a:cs typeface="Times New Roman" pitchFamily="18" charset="0"/>
              </a:rPr>
              <a:t>ASSUMPTIONS:</a:t>
            </a:r>
            <a:endParaRPr lang="en-US" sz="2400" dirty="0" smtClean="0">
              <a:latin typeface="+mj-lt"/>
            </a:endParaRPr>
          </a:p>
          <a:p>
            <a:pPr lvl="1" eaLnBrk="0" hangingPunct="0"/>
            <a:r>
              <a:rPr lang="en-US" sz="2000" dirty="0" smtClean="0">
                <a:latin typeface="+mj-lt"/>
                <a:cs typeface="Times New Roman" pitchFamily="18" charset="0"/>
              </a:rPr>
              <a:t>BASE OF VENTRICLE = CYLINDER</a:t>
            </a:r>
            <a:endParaRPr lang="en-US" sz="2000" dirty="0" smtClean="0">
              <a:latin typeface="+mj-lt"/>
            </a:endParaRPr>
          </a:p>
          <a:p>
            <a:pPr lvl="1" eaLnBrk="0" hangingPunct="0"/>
            <a:r>
              <a:rPr lang="en-US" sz="2000" dirty="0" smtClean="0">
                <a:latin typeface="+mj-lt"/>
                <a:cs typeface="Times New Roman" pitchFamily="18" charset="0"/>
              </a:rPr>
              <a:t>APEX OF VENTRICLE = ELLIPSOID</a:t>
            </a:r>
            <a:endParaRPr lang="en-US" sz="2000" dirty="0" smtClean="0">
              <a:latin typeface="+mj-lt"/>
            </a:endParaRPr>
          </a:p>
          <a:p>
            <a:pPr eaLnBrk="0" hangingPunct="0"/>
            <a:endParaRPr lang="en-US" sz="2400" dirty="0" smtClean="0">
              <a:latin typeface="+mj-lt"/>
              <a:cs typeface="Times New Roman" pitchFamily="18" charset="0"/>
            </a:endParaRPr>
          </a:p>
          <a:p>
            <a:pPr eaLnBrk="0" hangingPunct="0"/>
            <a:r>
              <a:rPr lang="en-US" sz="2400" dirty="0" smtClean="0">
                <a:latin typeface="+mj-lt"/>
                <a:cs typeface="Times New Roman" pitchFamily="18" charset="0"/>
              </a:rPr>
              <a:t>VOLUME IS CALCULATED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USING </a:t>
            </a:r>
          </a:p>
          <a:p>
            <a:pPr lvl="1" eaLnBrk="0" hangingPunct="0"/>
            <a:r>
              <a:rPr lang="en-US" sz="2400" dirty="0" smtClean="0">
                <a:latin typeface="+mj-lt"/>
                <a:cs typeface="Times New Roman" pitchFamily="18" charset="0"/>
              </a:rPr>
              <a:t>LENGTH IN LONG AXIS IN A4C VIEW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&amp;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 </a:t>
            </a:r>
          </a:p>
          <a:p>
            <a:pPr lvl="1" eaLnBrk="0" hangingPunct="0"/>
            <a:r>
              <a:rPr lang="en-US" sz="2400" dirty="0" smtClean="0">
                <a:latin typeface="+mj-lt"/>
                <a:cs typeface="Times New Roman" pitchFamily="18" charset="0"/>
              </a:rPr>
              <a:t>CSA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IN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SAX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VIEW @THE MID-PAPILLARY MUSCLE.</a:t>
            </a:r>
            <a:endParaRPr lang="en-US" sz="2400" dirty="0" smtClean="0">
              <a:latin typeface="+mj-lt"/>
            </a:endParaRPr>
          </a:p>
          <a:p>
            <a:pPr>
              <a:buNone/>
            </a:pPr>
            <a:endParaRPr lang="en-IN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CAN001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708" y="1981200"/>
            <a:ext cx="8375292" cy="3581400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AREA LENGTH METHOD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AREA LENGTH METHOD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19200" y="4267200"/>
            <a:ext cx="7315200" cy="1524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VOLUME =0.85*[AREA]</a:t>
            </a:r>
            <a:r>
              <a:rPr lang="en-US" sz="3200" baseline="30000" dirty="0" smtClean="0"/>
              <a:t>2</a:t>
            </a:r>
            <a:r>
              <a:rPr lang="en-US" sz="3200" dirty="0" smtClean="0"/>
              <a:t>/ LENGTH</a:t>
            </a:r>
            <a:endParaRPr lang="en-US" sz="3200" dirty="0"/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90600"/>
            <a:ext cx="370914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133600"/>
            <a:ext cx="7696200" cy="4343400"/>
          </a:xfrm>
        </p:spPr>
        <p:txBody>
          <a:bodyPr>
            <a:normAutofit/>
          </a:bodyPr>
          <a:lstStyle/>
          <a:p>
            <a:r>
              <a:rPr lang="en-IN" dirty="0" smtClean="0"/>
              <a:t>SUBJECTIVE, VISUAL ASSESMENT OF THE LV</a:t>
            </a:r>
          </a:p>
          <a:p>
            <a:pPr lvl="1"/>
            <a:r>
              <a:rPr lang="en-IN" dirty="0" smtClean="0"/>
              <a:t>OVERALL SIZE, CONTRACTILITY, INWARD MOVEMENTS AND SYSTOLIC THICKENING </a:t>
            </a:r>
          </a:p>
          <a:p>
            <a:pPr lvl="1"/>
            <a:r>
              <a:rPr lang="en-IN" dirty="0" smtClean="0"/>
              <a:t>EYES OF AN EXPERIENCED CARDIOLOGIST- BEST METHOD</a:t>
            </a:r>
            <a:endParaRPr lang="en-IN" sz="2400" dirty="0" smtClean="0"/>
          </a:p>
          <a:p>
            <a:r>
              <a:rPr lang="en-IN" sz="2400" dirty="0" smtClean="0"/>
              <a:t>CORRELATES FAIRLY WELL WITH ANGIOGRAPHIC ASSESSMENT OF THE EF</a:t>
            </a:r>
          </a:p>
          <a:p>
            <a:r>
              <a:rPr lang="en-US" sz="2400" dirty="0" smtClean="0"/>
              <a:t>LIMITATIONS:</a:t>
            </a:r>
          </a:p>
          <a:p>
            <a:pPr lvl="1"/>
            <a:r>
              <a:rPr lang="en-US" sz="2000" dirty="0" smtClean="0"/>
              <a:t>IRREGULAR RHYTHM, VERY LARGE OR VERY SMALL LV &amp; EXTREMES OF HEART RATE</a:t>
            </a:r>
          </a:p>
          <a:p>
            <a:pPr marL="391686" indent="-293764">
              <a:buClr>
                <a:srgbClr val="000080"/>
              </a:buClr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IN" sz="2800" dirty="0" smtClean="0"/>
          </a:p>
          <a:p>
            <a:pPr marL="391686" indent="-293764">
              <a:buClr>
                <a:srgbClr val="000080"/>
              </a:buClr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IN" sz="2800" dirty="0" smtClean="0"/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400" y="274638"/>
            <a:ext cx="4724400" cy="1143000"/>
          </a:xfrm>
        </p:spPr>
        <p:txBody>
          <a:bodyPr/>
          <a:lstStyle/>
          <a:p>
            <a:pPr algn="r"/>
            <a:r>
              <a:rPr lang="en-IN" sz="3200" dirty="0" smtClean="0"/>
              <a:t>THE EYEBALL METHOD</a:t>
            </a:r>
            <a:endParaRPr lang="en-IN" dirty="0"/>
          </a:p>
        </p:txBody>
      </p:sp>
      <p:pic>
        <p:nvPicPr>
          <p:cNvPr id="4098" name="Picture 2" descr="F:\DM CARDIO\ALL TOPICS\syst lv fn\1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3124200" cy="2048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F:\DM CARDIO\ALL TOPICS\syst lv fn\1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04800"/>
            <a:ext cx="7467600" cy="5462588"/>
          </a:xfrm>
          <a:prstGeom prst="rect">
            <a:avLst/>
          </a:prstGeom>
          <a:noFill/>
        </p:spPr>
      </p:pic>
      <p:pic>
        <p:nvPicPr>
          <p:cNvPr id="5123" name="Picture 3" descr="F:\DM CARDIO\ALL TOPICS\syst lv fn\1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124200"/>
            <a:ext cx="7772400" cy="32893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90600" y="5181600"/>
            <a:ext cx="72390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COMPARISION OF VARIOUS ECHO METHODS WITH CINE ANGIO &amp; RADIONUCLIDE VENTRICULOGRAPHY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762000" y="1905000"/>
            <a:ext cx="7696200" cy="1371599"/>
          </a:xfrm>
        </p:spPr>
        <p:txBody>
          <a:bodyPr/>
          <a:lstStyle/>
          <a:p>
            <a:r>
              <a:rPr lang="en-US" dirty="0" smtClean="0"/>
              <a:t>MODIFIED SIMPSON’S RULE SHOWED MAXIMUM CORRELATION WITH CINE ANGIO &amp; RVG</a:t>
            </a:r>
            <a:endParaRPr lang="en-US" dirty="0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42672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267200"/>
            <a:ext cx="4343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562600" y="3810000"/>
            <a:ext cx="246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 CORRELATION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3733800"/>
            <a:ext cx="3581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ESV &amp; EDV CORRELATION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829761"/>
          </a:xfrm>
        </p:spPr>
        <p:txBody>
          <a:bodyPr/>
          <a:lstStyle/>
          <a:p>
            <a:pPr algn="ctr"/>
            <a:r>
              <a:rPr lang="en-IN" dirty="0" smtClean="0"/>
              <a:t>LINEAR MEASUREMENTS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62000" y="2819400"/>
            <a:ext cx="7772400" cy="1199704"/>
          </a:xfrm>
        </p:spPr>
        <p:txBody>
          <a:bodyPr/>
          <a:lstStyle/>
          <a:p>
            <a:r>
              <a:rPr lang="en-IN" sz="4000" dirty="0" smtClean="0"/>
              <a:t>- M MODE&amp; 2D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DOPPLER EVALUVATION OF GLOBAL </a:t>
            </a:r>
            <a:r>
              <a:rPr lang="en-US" dirty="0" smtClean="0"/>
              <a:t>LVFN</a:t>
            </a:r>
            <a:endParaRPr lang="en-IN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ONE OF THE EARLIEST, SIMPLEST AND USEFUL</a:t>
            </a:r>
          </a:p>
          <a:p>
            <a:endParaRPr lang="en-IN" dirty="0" smtClean="0"/>
          </a:p>
          <a:p>
            <a:r>
              <a:rPr lang="en-IN" dirty="0" smtClean="0"/>
              <a:t>DOPPLER TO EVALUATE THE TVI OF LVOT OR ASC AORTA</a:t>
            </a:r>
          </a:p>
          <a:p>
            <a:endParaRPr lang="en-IN" dirty="0" smtClean="0"/>
          </a:p>
          <a:p>
            <a:r>
              <a:rPr lang="en-IN" dirty="0" smtClean="0"/>
              <a:t>PRINCIPLE:</a:t>
            </a:r>
          </a:p>
          <a:p>
            <a:pPr lvl="1"/>
            <a:r>
              <a:rPr lang="en-IN" dirty="0" smtClean="0"/>
              <a:t>IF CSA IS KNOWN</a:t>
            </a:r>
            <a:r>
              <a:rPr lang="en-IN" dirty="0" smtClean="0">
                <a:sym typeface="Wingdings" pitchFamily="2" charset="2"/>
              </a:rPr>
              <a:t> PRODUCT OF CSA &amp; MEAN VELOCITY OF FLOW VOLUMETRIC FLOW CAN BE OBTAINED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/>
              <a:t>DOPPLER STROKE VOLUME CALCULATION</a:t>
            </a:r>
            <a:endParaRPr lang="en-IN" dirty="0"/>
          </a:p>
        </p:txBody>
      </p:sp>
      <p:pic>
        <p:nvPicPr>
          <p:cNvPr id="4" name="Picture 2" descr="SCAN001001"/>
          <p:cNvPicPr>
            <a:picLocks noChangeAspect="1" noChangeArrowheads="1"/>
          </p:cNvPicPr>
          <p:nvPr/>
        </p:nvPicPr>
        <p:blipFill>
          <a:blip r:embed="rId3"/>
          <a:srcRect t="8377"/>
          <a:stretch>
            <a:fillRect/>
          </a:stretch>
        </p:blipFill>
        <p:spPr bwMode="auto">
          <a:xfrm>
            <a:off x="304800" y="1524000"/>
            <a:ext cx="4612295" cy="3200400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828800"/>
            <a:ext cx="353728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371600" y="51054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CARDIAC OUTPUT = STROKE VOLUME X HEART RATE</a:t>
            </a:r>
            <a:endParaRPr lang="en-US" sz="2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397691"/>
          </a:xfrm>
        </p:spPr>
        <p:txBody>
          <a:bodyPr>
            <a:noAutofit/>
          </a:bodyPr>
          <a:lstStyle/>
          <a:p>
            <a:r>
              <a:rPr lang="en-IN" sz="2800" dirty="0" smtClean="0"/>
              <a:t>ASSUMPTIONS:</a:t>
            </a:r>
          </a:p>
          <a:p>
            <a:pPr lvl="1"/>
            <a:r>
              <a:rPr lang="en-IN" sz="2400" dirty="0" smtClean="0"/>
              <a:t>MEASURED CSA IS </a:t>
            </a:r>
            <a:r>
              <a:rPr lang="en-IN" sz="2400" dirty="0" smtClean="0"/>
              <a:t>CIRCULAR</a:t>
            </a:r>
            <a:endParaRPr lang="en-IN" sz="2400" dirty="0" smtClean="0"/>
          </a:p>
          <a:p>
            <a:pPr lvl="1"/>
            <a:endParaRPr lang="en-IN" sz="2400" dirty="0" smtClean="0"/>
          </a:p>
          <a:p>
            <a:pPr lvl="1"/>
            <a:r>
              <a:rPr lang="en-IN" sz="2400" dirty="0" smtClean="0"/>
              <a:t>FLOW</a:t>
            </a:r>
            <a:r>
              <a:rPr lang="en-IN" sz="2400" dirty="0" smtClean="0">
                <a:sym typeface="Wingdings" pitchFamily="2" charset="2"/>
              </a:rPr>
              <a:t> LAMINAR</a:t>
            </a:r>
          </a:p>
          <a:p>
            <a:pPr lvl="1"/>
            <a:endParaRPr lang="en-IN" sz="2400" dirty="0" smtClean="0">
              <a:sym typeface="Wingdings" pitchFamily="2" charset="2"/>
            </a:endParaRPr>
          </a:p>
          <a:p>
            <a:pPr lvl="1"/>
            <a:r>
              <a:rPr lang="en-IN" sz="2400" dirty="0" smtClean="0">
                <a:sym typeface="Wingdings" pitchFamily="2" charset="2"/>
              </a:rPr>
              <a:t>ANGLE OF INTERCEPTION BETWEEN DOPPLER &amp; BLOOD FLOW PARALLEL</a:t>
            </a:r>
          </a:p>
          <a:p>
            <a:pPr lvl="1"/>
            <a:endParaRPr lang="en-IN" sz="2400" dirty="0" smtClean="0">
              <a:sym typeface="Wingdings" pitchFamily="2" charset="2"/>
            </a:endParaRPr>
          </a:p>
          <a:p>
            <a:pPr lvl="1"/>
            <a:r>
              <a:rPr lang="en-IN" sz="2400" dirty="0" smtClean="0">
                <a:sym typeface="Wingdings" pitchFamily="2" charset="2"/>
              </a:rPr>
              <a:t>VELOCITY &amp; DIAMETER ARE MEASURED @ SAME SITE</a:t>
            </a:r>
          </a:p>
          <a:p>
            <a:pPr lvl="1"/>
            <a:endParaRPr lang="en-IN" sz="2400" dirty="0" smtClean="0">
              <a:sym typeface="Wingdings" pitchFamily="2" charset="2"/>
            </a:endParaRPr>
          </a:p>
          <a:p>
            <a:pPr lvl="1"/>
            <a:r>
              <a:rPr lang="en-IN" sz="2400" dirty="0" smtClean="0">
                <a:sym typeface="Wingdings" pitchFamily="2" charset="2"/>
              </a:rPr>
              <a:t>THERE IS NO AORTIC REGURGITATION</a:t>
            </a:r>
          </a:p>
          <a:p>
            <a:pPr lvl="1"/>
            <a:endParaRPr lang="en-IN" sz="2400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b="50514"/>
          <a:stretch>
            <a:fillRect/>
          </a:stretch>
        </p:blipFill>
        <p:spPr bwMode="auto">
          <a:xfrm>
            <a:off x="446314" y="1600200"/>
            <a:ext cx="404948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51836"/>
          <a:stretch>
            <a:fillRect/>
          </a:stretch>
        </p:blipFill>
        <p:spPr bwMode="auto">
          <a:xfrm>
            <a:off x="4661808" y="1600200"/>
            <a:ext cx="379639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A5C VIEW SOMETIMES DIFFICULT</a:t>
            </a:r>
            <a:r>
              <a:rPr lang="en-IN" dirty="0" smtClean="0">
                <a:sym typeface="Wingdings" pitchFamily="2" charset="2"/>
              </a:rPr>
              <a:t> </a:t>
            </a:r>
            <a:r>
              <a:rPr lang="en-IN" dirty="0" smtClean="0">
                <a:sym typeface="Wingdings" pitchFamily="2" charset="2"/>
              </a:rPr>
              <a:t>A3C </a:t>
            </a:r>
            <a:r>
              <a:rPr lang="en-IN" dirty="0" smtClean="0">
                <a:sym typeface="Wingdings" pitchFamily="2" charset="2"/>
              </a:rPr>
              <a:t>MAY BE TRIED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/>
              <a:t>UNDERESTIMATION OF FLOW VELOCITY IF LVOT NOT IN LINE WITH DOPPLER WAVE</a:t>
            </a:r>
          </a:p>
          <a:p>
            <a:pPr lvl="1"/>
            <a:r>
              <a:rPr lang="en-IN" dirty="0" smtClean="0"/>
              <a:t>A3C MAY BE A BETTER OPTION</a:t>
            </a:r>
          </a:p>
          <a:p>
            <a:pPr lvl="1"/>
            <a:endParaRPr lang="en-IN" dirty="0" smtClean="0"/>
          </a:p>
          <a:p>
            <a:r>
              <a:rPr lang="en-IN" dirty="0" smtClean="0"/>
              <a:t>PLAX NOT VISUALISED CLEARLY</a:t>
            </a:r>
          </a:p>
          <a:p>
            <a:pPr lvl="1"/>
            <a:r>
              <a:rPr lang="en-IN" dirty="0" smtClean="0"/>
              <a:t>2CM FOR MALES &amp; 1.75CM FOR FEMALES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DOPPLER</a:t>
            </a:r>
            <a:endParaRPr lang="en-IN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CSA MEASUREMENT</a:t>
            </a:r>
            <a:r>
              <a:rPr lang="en-IN" dirty="0" smtClean="0">
                <a:sym typeface="Wingdings" pitchFamily="2" charset="2"/>
              </a:rPr>
              <a:t> WEAKEST LINK IN THE CALCULATION</a:t>
            </a:r>
          </a:p>
          <a:p>
            <a:endParaRPr lang="en-IN" dirty="0" smtClean="0"/>
          </a:p>
          <a:p>
            <a:r>
              <a:rPr lang="en-IN" dirty="0" smtClean="0"/>
              <a:t>MEASURES ONLY FWD FLOW REGURGITANT FRACTION NOT CONSIDERED</a:t>
            </a:r>
          </a:p>
          <a:p>
            <a:endParaRPr lang="en-IN" dirty="0" smtClean="0"/>
          </a:p>
          <a:p>
            <a:r>
              <a:rPr lang="en-IN" sz="2800" dirty="0" smtClean="0">
                <a:sym typeface="Wingdings" pitchFamily="2" charset="2"/>
              </a:rPr>
              <a:t>FORMULA FOR CSA PI (R)</a:t>
            </a:r>
            <a:r>
              <a:rPr lang="en-IN" sz="2800" baseline="30000" dirty="0" smtClean="0">
                <a:sym typeface="Wingdings" pitchFamily="2" charset="2"/>
              </a:rPr>
              <a:t>2 </a:t>
            </a:r>
          </a:p>
          <a:p>
            <a:pPr lvl="2"/>
            <a:r>
              <a:rPr lang="en-IN" sz="2000" dirty="0" smtClean="0"/>
              <a:t>2MM ERROR IN MEASURING 2OMM DIAMETER OF THE LVOT </a:t>
            </a:r>
            <a:r>
              <a:rPr lang="en-IN" sz="2000" dirty="0" smtClean="0">
                <a:sym typeface="Wingdings" pitchFamily="2" charset="2"/>
              </a:rPr>
              <a:t> 20% APPROX ERROR</a:t>
            </a:r>
            <a:endParaRPr lang="en-IN" sz="2000" dirty="0" smtClean="0"/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LIMITATIONS</a:t>
            </a:r>
            <a:endParaRPr lang="en-IN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sz="3600" dirty="0" smtClean="0"/>
              <a:t>MYOCARDIAL PERFORMANCE INDEX</a:t>
            </a:r>
            <a:br>
              <a:rPr lang="en-IN" sz="3600" dirty="0" smtClean="0"/>
            </a:br>
            <a:r>
              <a:rPr lang="en-IN" sz="3600" dirty="0" smtClean="0"/>
              <a:t>TEI INDEX</a:t>
            </a:r>
            <a:endParaRPr lang="en-IN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4194506"/>
          </a:xfrm>
        </p:spPr>
        <p:txBody>
          <a:bodyPr>
            <a:normAutofit fontScale="85000" lnSpcReduction="20000"/>
          </a:bodyPr>
          <a:lstStyle/>
          <a:p>
            <a:r>
              <a:rPr lang="en-IN" dirty="0" smtClean="0"/>
              <a:t>BOTH LV OR RV</a:t>
            </a:r>
          </a:p>
          <a:p>
            <a:endParaRPr lang="en-US" b="1" dirty="0" smtClean="0"/>
          </a:p>
          <a:p>
            <a:pPr>
              <a:buNone/>
            </a:pPr>
            <a:r>
              <a:rPr lang="en-US" b="1" dirty="0" smtClean="0"/>
              <a:t>MPI </a:t>
            </a:r>
          </a:p>
          <a:p>
            <a:endParaRPr lang="en-US" b="1" dirty="0" smtClean="0"/>
          </a:p>
          <a:p>
            <a:r>
              <a:rPr lang="en-US" b="1" dirty="0" smtClean="0"/>
              <a:t>=( </a:t>
            </a:r>
            <a:r>
              <a:rPr lang="en-US" b="1" dirty="0" smtClean="0"/>
              <a:t>IVCT + IVRT ) / ET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=(</a:t>
            </a:r>
            <a:r>
              <a:rPr lang="en-US" b="1" dirty="0" smtClean="0"/>
              <a:t>TST-ET)/ET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SYSTOLIC DYSFUNCTION</a:t>
            </a:r>
          </a:p>
          <a:p>
            <a:pPr lvl="1"/>
            <a:r>
              <a:rPr lang="en-US" dirty="0" smtClean="0"/>
              <a:t>PROLONGATION OF IVCT</a:t>
            </a:r>
          </a:p>
          <a:p>
            <a:pPr lvl="1"/>
            <a:r>
              <a:rPr lang="en-US" dirty="0" smtClean="0"/>
              <a:t>SHORTENING OF THE   ET</a:t>
            </a:r>
          </a:p>
          <a:p>
            <a:endParaRPr lang="en-US" dirty="0" smtClean="0"/>
          </a:p>
          <a:p>
            <a:r>
              <a:rPr lang="en-US" dirty="0" smtClean="0"/>
              <a:t> NML RANGE IS 0.39 ± 0.05</a:t>
            </a:r>
          </a:p>
          <a:p>
            <a:endParaRPr lang="en-US" dirty="0" smtClean="0"/>
          </a:p>
          <a:p>
            <a:r>
              <a:rPr lang="en-US" dirty="0" smtClean="0"/>
              <a:t>VALUES &gt; 0.50 ARE CONSIDERED ABNORMAL </a:t>
            </a:r>
          </a:p>
          <a:p>
            <a:endParaRPr lang="en-US" dirty="0" smtClean="0"/>
          </a:p>
          <a:p>
            <a:endParaRPr lang="en-IN" dirty="0" smtClean="0"/>
          </a:p>
          <a:p>
            <a:endParaRPr lang="en-IN" dirty="0"/>
          </a:p>
        </p:txBody>
      </p:sp>
      <p:pic>
        <p:nvPicPr>
          <p:cNvPr id="8" name="Content Placeholder 3" descr="Fig 11"/>
          <p:cNvPicPr>
            <a:picLocks noGrp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 bwMode="auto">
          <a:xfrm>
            <a:off x="457200" y="13716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 descr="F:\DM CARDIO\ALL TOPICS\syst lv fn\20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3058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RATE OF VENTRICULAR PRESSURE RISE (</a:t>
            </a:r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)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IN" dirty="0" smtClean="0"/>
              <a:t>SPECTRAL PROFILE OF MR JET</a:t>
            </a:r>
          </a:p>
          <a:p>
            <a:endParaRPr lang="en-IN" dirty="0" smtClean="0"/>
          </a:p>
          <a:p>
            <a:r>
              <a:rPr lang="en-IN" dirty="0" smtClean="0"/>
              <a:t>TIME DIFF IN MS @VELOCITY 1m/sec AND 3m/sec</a:t>
            </a:r>
          </a:p>
          <a:p>
            <a:endParaRPr lang="en-IN" dirty="0" smtClean="0"/>
          </a:p>
          <a:p>
            <a:r>
              <a:rPr lang="en-IN" dirty="0" smtClean="0"/>
              <a:t>AS THE SYSTOLIC FN WORSENS </a:t>
            </a:r>
            <a:r>
              <a:rPr lang="en-US" b="1" dirty="0" err="1" smtClean="0"/>
              <a:t>dp</a:t>
            </a:r>
            <a:r>
              <a:rPr lang="en-US" b="1" dirty="0" smtClean="0"/>
              <a:t>/</a:t>
            </a:r>
            <a:r>
              <a:rPr lang="en-US" b="1" dirty="0" err="1" smtClean="0"/>
              <a:t>dt</a:t>
            </a:r>
            <a:r>
              <a:rPr lang="en-US" b="1" dirty="0" smtClean="0"/>
              <a:t> </a:t>
            </a:r>
            <a:r>
              <a:rPr lang="en-US" dirty="0" smtClean="0"/>
              <a:t>DECREASES</a:t>
            </a:r>
            <a:endParaRPr lang="en-IN" dirty="0" smtClean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524000"/>
            <a:ext cx="4040188" cy="4495800"/>
          </a:xfrm>
          <a:prstGeom prst="rect">
            <a:avLst/>
          </a:prstGeom>
          <a:ln w="25400" cap="flat" cmpd="sng" algn="ctr">
            <a:solidFill>
              <a:schemeClr val="accent2"/>
            </a:solidFill>
            <a:prstDash val="solid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FIRST ATTEMPT  TO QUANTIFY LV FN</a:t>
            </a:r>
          </a:p>
          <a:p>
            <a:endParaRPr lang="en-IN" dirty="0" smtClean="0"/>
          </a:p>
          <a:p>
            <a:r>
              <a:rPr lang="en-IN" dirty="0" smtClean="0"/>
              <a:t>EVALUATION DONE ONLY ALONG A SINGLE INTERROGATION LINE</a:t>
            </a:r>
          </a:p>
          <a:p>
            <a:endParaRPr lang="en-IN" dirty="0" smtClean="0"/>
          </a:p>
          <a:p>
            <a:r>
              <a:rPr lang="en-IN" dirty="0" smtClean="0"/>
              <a:t>NML GEOMETRY AND SYMMETRIC FN </a:t>
            </a:r>
            <a:r>
              <a:rPr lang="en-IN" dirty="0" smtClean="0">
                <a:sym typeface="Wingdings" pitchFamily="2" charset="2"/>
              </a:rPr>
              <a:t> ADEQUATELY ASSESSED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ACQUIRED DISEASES REGIONAL VARIATION SUBJECT TO ERROR OVER OR UNDER ESTIMATION.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DP/DT-</a:t>
            </a:r>
            <a:r>
              <a:rPr lang="en-US" dirty="0" err="1" smtClean="0"/>
              <a:t>Lv</a:t>
            </a:r>
            <a:r>
              <a:rPr lang="en-US" dirty="0" smtClean="0"/>
              <a:t> function </a:t>
            </a:r>
            <a:r>
              <a:rPr lang="en-US" dirty="0" err="1" smtClean="0"/>
              <a:t>assesment</a:t>
            </a:r>
            <a:endParaRPr lang="en-US" dirty="0"/>
          </a:p>
        </p:txBody>
      </p:sp>
      <p:sp>
        <p:nvSpPr>
          <p:cNvPr id="115715" name="Line 3"/>
          <p:cNvSpPr>
            <a:spLocks noChangeShapeType="1"/>
          </p:cNvSpPr>
          <p:nvPr/>
        </p:nvSpPr>
        <p:spPr bwMode="auto">
          <a:xfrm>
            <a:off x="2209800" y="31242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16" name="Freeform 4"/>
          <p:cNvSpPr>
            <a:spLocks/>
          </p:cNvSpPr>
          <p:nvPr/>
        </p:nvSpPr>
        <p:spPr bwMode="auto">
          <a:xfrm>
            <a:off x="2963863" y="3127375"/>
            <a:ext cx="2413000" cy="2740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91" y="1311"/>
              </a:cxn>
              <a:cxn ang="0">
                <a:pos x="684" y="1717"/>
              </a:cxn>
              <a:cxn ang="0">
                <a:pos x="1121" y="1364"/>
              </a:cxn>
              <a:cxn ang="0">
                <a:pos x="1520" y="7"/>
              </a:cxn>
            </a:cxnLst>
            <a:rect l="0" t="0" r="r" b="b"/>
            <a:pathLst>
              <a:path w="1520" h="1726">
                <a:moveTo>
                  <a:pt x="0" y="0"/>
                </a:moveTo>
                <a:cubicBezTo>
                  <a:pt x="47" y="218"/>
                  <a:pt x="177" y="1025"/>
                  <a:pt x="291" y="1311"/>
                </a:cubicBezTo>
                <a:cubicBezTo>
                  <a:pt x="405" y="1597"/>
                  <a:pt x="546" y="1708"/>
                  <a:pt x="684" y="1717"/>
                </a:cubicBezTo>
                <a:cubicBezTo>
                  <a:pt x="822" y="1726"/>
                  <a:pt x="982" y="1649"/>
                  <a:pt x="1121" y="1364"/>
                </a:cubicBezTo>
                <a:cubicBezTo>
                  <a:pt x="1260" y="1079"/>
                  <a:pt x="1437" y="290"/>
                  <a:pt x="1520" y="7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17" name="Line 5"/>
          <p:cNvSpPr>
            <a:spLocks noChangeShapeType="1"/>
          </p:cNvSpPr>
          <p:nvPr/>
        </p:nvSpPr>
        <p:spPr bwMode="auto">
          <a:xfrm>
            <a:off x="2209800" y="31242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2209800" y="3810000"/>
            <a:ext cx="914400" cy="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>
            <a:off x="2209800" y="5181600"/>
            <a:ext cx="1219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 flipV="1">
            <a:off x="3124200" y="2971800"/>
            <a:ext cx="0" cy="8382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 flipV="1">
            <a:off x="3429000" y="2971800"/>
            <a:ext cx="0" cy="2209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533400" y="3581400"/>
            <a:ext cx="149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latin typeface="Times New Roman" pitchFamily="18" charset="0"/>
              </a:rPr>
              <a:t>1 m/s, 4 mmHg</a:t>
            </a: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609600" y="4953000"/>
            <a:ext cx="1598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latin typeface="Times New Roman" pitchFamily="18" charset="0"/>
              </a:rPr>
              <a:t>3 m/s, 36 mmHg</a:t>
            </a:r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>
            <a:off x="3124200" y="3048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25" name="Text Box 13"/>
          <p:cNvSpPr txBox="1">
            <a:spLocks noChangeArrowheads="1"/>
          </p:cNvSpPr>
          <p:nvPr/>
        </p:nvSpPr>
        <p:spPr bwMode="auto">
          <a:xfrm>
            <a:off x="3200400" y="233838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imes New Roman" pitchFamily="18" charset="0"/>
              </a:rPr>
              <a:t>dt</a:t>
            </a:r>
          </a:p>
        </p:txBody>
      </p:sp>
      <p:sp>
        <p:nvSpPr>
          <p:cNvPr id="115726" name="Line 14"/>
          <p:cNvSpPr>
            <a:spLocks noChangeShapeType="1"/>
          </p:cNvSpPr>
          <p:nvPr/>
        </p:nvSpPr>
        <p:spPr bwMode="auto">
          <a:xfrm flipH="1">
            <a:off x="3276600" y="26670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27" name="Line 15"/>
          <p:cNvSpPr>
            <a:spLocks noChangeShapeType="1"/>
          </p:cNvSpPr>
          <p:nvPr/>
        </p:nvSpPr>
        <p:spPr bwMode="auto">
          <a:xfrm>
            <a:off x="2362200" y="3810000"/>
            <a:ext cx="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1447800" y="4267200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latin typeface="Times New Roman" pitchFamily="18" charset="0"/>
              </a:rPr>
              <a:t>dP</a:t>
            </a:r>
          </a:p>
        </p:txBody>
      </p:sp>
      <p:sp>
        <p:nvSpPr>
          <p:cNvPr id="115729" name="Line 17"/>
          <p:cNvSpPr>
            <a:spLocks noChangeShapeType="1"/>
          </p:cNvSpPr>
          <p:nvPr/>
        </p:nvSpPr>
        <p:spPr bwMode="auto">
          <a:xfrm>
            <a:off x="1828800" y="4495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267200" y="12954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err="1" smtClean="0"/>
              <a:t>dp</a:t>
            </a:r>
            <a:r>
              <a:rPr lang="en-IN" b="1" dirty="0" smtClean="0"/>
              <a:t>/</a:t>
            </a:r>
            <a:r>
              <a:rPr lang="en-IN" b="1" dirty="0" err="1" smtClean="0"/>
              <a:t>dt</a:t>
            </a:r>
            <a:endParaRPr lang="en-IN" b="1" dirty="0" smtClean="0"/>
          </a:p>
          <a:p>
            <a:r>
              <a:rPr lang="en-IN" sz="2000" dirty="0" smtClean="0"/>
              <a:t>NML 		&gt;1200</a:t>
            </a:r>
          </a:p>
          <a:p>
            <a:r>
              <a:rPr lang="en-IN" sz="2000" dirty="0" smtClean="0"/>
              <a:t>BORDERLINE	1000-1200</a:t>
            </a:r>
          </a:p>
          <a:p>
            <a:r>
              <a:rPr lang="en-IN" sz="2000" dirty="0" smtClean="0"/>
              <a:t>ABNORMAL 	&lt;1000</a:t>
            </a:r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F:\DM CARDIO\ALL TOPICS\syst lv fn\17.JPE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4800" y="304800"/>
            <a:ext cx="4040188" cy="2908935"/>
          </a:xfrm>
          <a:prstGeom prst="rect">
            <a:avLst/>
          </a:prstGeom>
          <a:noFill/>
        </p:spPr>
      </p:pic>
      <p:pic>
        <p:nvPicPr>
          <p:cNvPr id="6152" name="Picture 8" descr="F:\DM CARDIO\ALL TOPICS\syst lv fn\18.JPE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"/>
            <a:ext cx="4041775" cy="2756626"/>
          </a:xfrm>
          <a:prstGeom prst="rect">
            <a:avLst/>
          </a:prstGeom>
          <a:noFill/>
        </p:spPr>
      </p:pic>
      <p:pic>
        <p:nvPicPr>
          <p:cNvPr id="20" name="Picture 2" descr="F:\DM CARDIO\ALL TOPICS\syst lv fn\1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3429000"/>
            <a:ext cx="4040188" cy="3103763"/>
          </a:xfrm>
          <a:prstGeom prst="rect">
            <a:avLst/>
          </a:prstGeom>
          <a:noFill/>
          <a:ln>
            <a:noFill/>
            <a:prstDash val="sysDash"/>
            <a:miter lim="8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USEFUL ONLY WHEN SIGNIFICANT MR IS </a:t>
            </a:r>
            <a:r>
              <a:rPr lang="en-IN" dirty="0" smtClean="0"/>
              <a:t>PRESENT</a:t>
            </a:r>
            <a:endParaRPr lang="en-IN" dirty="0" smtClean="0"/>
          </a:p>
          <a:p>
            <a:r>
              <a:rPr lang="en-IN" dirty="0" smtClean="0"/>
              <a:t>COMPLIANCE OF LA IS </a:t>
            </a:r>
            <a:r>
              <a:rPr lang="en-IN" dirty="0" smtClean="0"/>
              <a:t>IMPORTANT</a:t>
            </a:r>
            <a:endParaRPr lang="en-IN" dirty="0" smtClean="0"/>
          </a:p>
          <a:p>
            <a:r>
              <a:rPr lang="en-IN" dirty="0" smtClean="0"/>
              <a:t>CLICK ARTIFACT OF MV CLOSURE MAY OBSCURE THE DESCENDING LIMB OF MR ENVELOPE</a:t>
            </a:r>
          </a:p>
          <a:p>
            <a:r>
              <a:rPr lang="en-IN" dirty="0" smtClean="0"/>
              <a:t>ECCENTRIC MR JETS</a:t>
            </a:r>
            <a:r>
              <a:rPr lang="en-IN" dirty="0" smtClean="0">
                <a:sym typeface="Wingdings" pitchFamily="2" charset="2"/>
              </a:rPr>
              <a:t> DON’T REFLECT TRUE VELOCITY UNDERESTIMATE DP/DT</a:t>
            </a:r>
            <a:endParaRPr lang="en-IN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LIMITATIONS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0" hangingPunct="0">
              <a:buFontTx/>
              <a:buAutoNum type="arabicPeriod"/>
            </a:pPr>
            <a:r>
              <a:rPr lang="en-US" sz="2800" dirty="0" smtClean="0">
                <a:cs typeface="Times New Roman" pitchFamily="18" charset="0"/>
              </a:rPr>
              <a:t>PEAK VELOCITY</a:t>
            </a:r>
          </a:p>
          <a:p>
            <a:pPr lvl="1" eaLnBrk="0" hangingPunct="0">
              <a:buFontTx/>
              <a:buAutoNum type="arabicPeriod"/>
            </a:pPr>
            <a:r>
              <a:rPr lang="en-US" sz="2800" dirty="0" smtClean="0">
                <a:cs typeface="Times New Roman" pitchFamily="18" charset="0"/>
              </a:rPr>
              <a:t>MEAN ACCELERATION</a:t>
            </a:r>
          </a:p>
          <a:p>
            <a:pPr lvl="1" eaLnBrk="0" hangingPunct="0">
              <a:buFontTx/>
              <a:buAutoNum type="arabicPeriod"/>
            </a:pPr>
            <a:r>
              <a:rPr lang="en-US" sz="2800" dirty="0" smtClean="0">
                <a:cs typeface="Times New Roman" pitchFamily="18" charset="0"/>
              </a:rPr>
              <a:t>ACCELERATION TIME</a:t>
            </a:r>
          </a:p>
          <a:p>
            <a:pPr lvl="1" eaLnBrk="0" hangingPunct="0">
              <a:buFontTx/>
              <a:buAutoNum type="arabicPeriod"/>
            </a:pPr>
            <a:r>
              <a:rPr lang="en-US" sz="2800" dirty="0" smtClean="0">
                <a:cs typeface="Times New Roman" pitchFamily="18" charset="0"/>
              </a:rPr>
              <a:t>DECELERATION TIME</a:t>
            </a:r>
          </a:p>
          <a:p>
            <a:pPr lvl="1" eaLnBrk="0" hangingPunct="0">
              <a:buFontTx/>
              <a:buAutoNum type="arabicPeriod"/>
            </a:pPr>
            <a:r>
              <a:rPr lang="en-US" sz="2800" dirty="0" smtClean="0">
                <a:cs typeface="Times New Roman" pitchFamily="18" charset="0"/>
              </a:rPr>
              <a:t>EJECTION TIME</a:t>
            </a:r>
          </a:p>
          <a:p>
            <a:pPr lvl="1" eaLnBrk="0" hangingPunct="0">
              <a:buFontTx/>
              <a:buAutoNum type="arabicPeriod"/>
            </a:pPr>
            <a:r>
              <a:rPr lang="en-US" sz="2800" dirty="0" smtClean="0">
                <a:cs typeface="Times New Roman" pitchFamily="18" charset="0"/>
              </a:rPr>
              <a:t>MEAN DECELERATION</a:t>
            </a:r>
            <a:endParaRPr lang="en-IN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OTHER DOPPLER MEASURES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Evaluation of LV Systolic Function</a:t>
            </a:r>
          </a:p>
        </p:txBody>
      </p:sp>
      <p:sp>
        <p:nvSpPr>
          <p:cNvPr id="110595" name="Line 3"/>
          <p:cNvSpPr>
            <a:spLocks noChangeShapeType="1"/>
          </p:cNvSpPr>
          <p:nvPr/>
        </p:nvSpPr>
        <p:spPr bwMode="auto">
          <a:xfrm flipV="1">
            <a:off x="2133600" y="3048000"/>
            <a:ext cx="464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596" name="Freeform 4"/>
          <p:cNvSpPr>
            <a:spLocks/>
          </p:cNvSpPr>
          <p:nvPr/>
        </p:nvSpPr>
        <p:spPr bwMode="auto">
          <a:xfrm>
            <a:off x="2590800" y="3048000"/>
            <a:ext cx="2743200" cy="3175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1632"/>
              </a:cxn>
              <a:cxn ang="0">
                <a:pos x="720" y="1728"/>
              </a:cxn>
              <a:cxn ang="0">
                <a:pos x="1728" y="0"/>
              </a:cxn>
            </a:cxnLst>
            <a:rect l="0" t="0" r="r" b="b"/>
            <a:pathLst>
              <a:path w="1728" h="2000">
                <a:moveTo>
                  <a:pt x="0" y="0"/>
                </a:moveTo>
                <a:cubicBezTo>
                  <a:pt x="12" y="672"/>
                  <a:pt x="24" y="1344"/>
                  <a:pt x="144" y="1632"/>
                </a:cubicBezTo>
                <a:cubicBezTo>
                  <a:pt x="264" y="1920"/>
                  <a:pt x="456" y="2000"/>
                  <a:pt x="720" y="1728"/>
                </a:cubicBezTo>
                <a:cubicBezTo>
                  <a:pt x="984" y="1456"/>
                  <a:pt x="1356" y="728"/>
                  <a:pt x="1728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597" name="Line 5"/>
          <p:cNvSpPr>
            <a:spLocks noChangeShapeType="1"/>
          </p:cNvSpPr>
          <p:nvPr/>
        </p:nvSpPr>
        <p:spPr bwMode="auto">
          <a:xfrm>
            <a:off x="2590800" y="2133600"/>
            <a:ext cx="0" cy="419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598" name="Line 6"/>
          <p:cNvSpPr>
            <a:spLocks noChangeShapeType="1"/>
          </p:cNvSpPr>
          <p:nvPr/>
        </p:nvSpPr>
        <p:spPr bwMode="auto">
          <a:xfrm flipH="1">
            <a:off x="5334000" y="2133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599" name="Line 7"/>
          <p:cNvSpPr>
            <a:spLocks noChangeShapeType="1"/>
          </p:cNvSpPr>
          <p:nvPr/>
        </p:nvSpPr>
        <p:spPr bwMode="auto">
          <a:xfrm flipV="1">
            <a:off x="3276600" y="2590800"/>
            <a:ext cx="0" cy="3429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00" name="Line 8"/>
          <p:cNvSpPr>
            <a:spLocks noChangeShapeType="1"/>
          </p:cNvSpPr>
          <p:nvPr/>
        </p:nvSpPr>
        <p:spPr bwMode="auto">
          <a:xfrm>
            <a:off x="2590800" y="2819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>
            <a:off x="3276600" y="28194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>
            <a:off x="2590800" y="22860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03" name="Line 11"/>
          <p:cNvSpPr>
            <a:spLocks noChangeShapeType="1"/>
          </p:cNvSpPr>
          <p:nvPr/>
        </p:nvSpPr>
        <p:spPr bwMode="auto">
          <a:xfrm flipH="1" flipV="1">
            <a:off x="3276600" y="60960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04" name="Line 12"/>
          <p:cNvSpPr>
            <a:spLocks noChangeShapeType="1"/>
          </p:cNvSpPr>
          <p:nvPr/>
        </p:nvSpPr>
        <p:spPr bwMode="auto">
          <a:xfrm>
            <a:off x="2590800" y="3048000"/>
            <a:ext cx="685800" cy="304800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05" name="Line 13"/>
          <p:cNvSpPr>
            <a:spLocks noChangeShapeType="1"/>
          </p:cNvSpPr>
          <p:nvPr/>
        </p:nvSpPr>
        <p:spPr bwMode="auto">
          <a:xfrm>
            <a:off x="2514600" y="3048000"/>
            <a:ext cx="304800" cy="335280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06" name="Rectangle 14"/>
          <p:cNvSpPr>
            <a:spLocks noChangeArrowheads="1"/>
          </p:cNvSpPr>
          <p:nvPr/>
        </p:nvSpPr>
        <p:spPr bwMode="auto">
          <a:xfrm>
            <a:off x="4267200" y="6151563"/>
            <a:ext cx="1185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Times New Roman" pitchFamily="18" charset="0"/>
              </a:rPr>
              <a:t>Peak velocity</a:t>
            </a:r>
          </a:p>
        </p:txBody>
      </p:sp>
      <p:sp>
        <p:nvSpPr>
          <p:cNvPr id="110607" name="Rectangle 15"/>
          <p:cNvSpPr>
            <a:spLocks noChangeArrowheads="1"/>
          </p:cNvSpPr>
          <p:nvPr/>
        </p:nvSpPr>
        <p:spPr bwMode="auto">
          <a:xfrm>
            <a:off x="5486400" y="2133600"/>
            <a:ext cx="158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Times New Roman" pitchFamily="18" charset="0"/>
              </a:rPr>
              <a:t>Deceleration Time</a:t>
            </a:r>
          </a:p>
        </p:txBody>
      </p:sp>
      <p:sp>
        <p:nvSpPr>
          <p:cNvPr id="110608" name="Rectangle 16"/>
          <p:cNvSpPr>
            <a:spLocks noChangeArrowheads="1"/>
          </p:cNvSpPr>
          <p:nvPr/>
        </p:nvSpPr>
        <p:spPr bwMode="auto">
          <a:xfrm>
            <a:off x="3276600" y="1981200"/>
            <a:ext cx="1255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Times New Roman" pitchFamily="18" charset="0"/>
              </a:rPr>
              <a:t>Ejection Time</a:t>
            </a:r>
          </a:p>
        </p:txBody>
      </p:sp>
      <p:sp>
        <p:nvSpPr>
          <p:cNvPr id="110609" name="Rectangle 17"/>
          <p:cNvSpPr>
            <a:spLocks noChangeArrowheads="1"/>
          </p:cNvSpPr>
          <p:nvPr/>
        </p:nvSpPr>
        <p:spPr bwMode="auto">
          <a:xfrm>
            <a:off x="762000" y="22098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latin typeface="Times New Roman" pitchFamily="18" charset="0"/>
              </a:rPr>
              <a:t>Acceleration Time</a:t>
            </a:r>
          </a:p>
        </p:txBody>
      </p:sp>
      <p:sp>
        <p:nvSpPr>
          <p:cNvPr id="110610" name="Rectangle 18"/>
          <p:cNvSpPr>
            <a:spLocks noChangeArrowheads="1"/>
          </p:cNvSpPr>
          <p:nvPr/>
        </p:nvSpPr>
        <p:spPr bwMode="auto">
          <a:xfrm>
            <a:off x="609600" y="60198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latin typeface="Times New Roman" pitchFamily="18" charset="0"/>
              </a:rPr>
              <a:t>Peak Acceleration  </a:t>
            </a:r>
          </a:p>
        </p:txBody>
      </p:sp>
      <p:sp>
        <p:nvSpPr>
          <p:cNvPr id="110611" name="Rectangle 19"/>
          <p:cNvSpPr>
            <a:spLocks noChangeArrowheads="1"/>
          </p:cNvSpPr>
          <p:nvPr/>
        </p:nvSpPr>
        <p:spPr bwMode="auto">
          <a:xfrm>
            <a:off x="609600" y="4800600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400" b="1">
                <a:latin typeface="Times New Roman" pitchFamily="18" charset="0"/>
              </a:rPr>
              <a:t>Mean Acceleration</a:t>
            </a:r>
          </a:p>
        </p:txBody>
      </p:sp>
      <p:sp>
        <p:nvSpPr>
          <p:cNvPr id="110612" name="Line 20"/>
          <p:cNvSpPr>
            <a:spLocks noChangeShapeType="1"/>
          </p:cNvSpPr>
          <p:nvPr/>
        </p:nvSpPr>
        <p:spPr bwMode="auto">
          <a:xfrm flipV="1">
            <a:off x="2133600" y="6019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13" name="Line 21"/>
          <p:cNvSpPr>
            <a:spLocks noChangeShapeType="1"/>
          </p:cNvSpPr>
          <p:nvPr/>
        </p:nvSpPr>
        <p:spPr bwMode="auto">
          <a:xfrm flipV="1">
            <a:off x="2209800" y="4876800"/>
            <a:ext cx="762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14" name="Line 22"/>
          <p:cNvSpPr>
            <a:spLocks noChangeShapeType="1"/>
          </p:cNvSpPr>
          <p:nvPr/>
        </p:nvSpPr>
        <p:spPr bwMode="auto">
          <a:xfrm>
            <a:off x="2286000" y="24384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0615" name="Line 23"/>
          <p:cNvSpPr>
            <a:spLocks noChangeShapeType="1"/>
          </p:cNvSpPr>
          <p:nvPr/>
        </p:nvSpPr>
        <p:spPr bwMode="auto">
          <a:xfrm flipH="1">
            <a:off x="4114800" y="2362200"/>
            <a:ext cx="1447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MC MEASURED INTERVALS ARE</a:t>
            </a:r>
          </a:p>
          <a:p>
            <a:endParaRPr lang="en-IN" dirty="0" smtClean="0"/>
          </a:p>
          <a:p>
            <a:r>
              <a:rPr lang="en-IN" dirty="0" smtClean="0"/>
              <a:t>LV PRE EJECTION </a:t>
            </a:r>
            <a:r>
              <a:rPr lang="en-IN" dirty="0" smtClean="0"/>
              <a:t>PERIOD  </a:t>
            </a:r>
            <a:r>
              <a:rPr lang="en-IN" dirty="0" smtClean="0">
                <a:sym typeface="Wingdings" pitchFamily="2" charset="2"/>
              </a:rPr>
              <a:t></a:t>
            </a:r>
            <a:r>
              <a:rPr lang="en-IN" b="1" dirty="0" smtClean="0"/>
              <a:t>LVPEP</a:t>
            </a:r>
            <a:endParaRPr lang="en-IN" b="1" dirty="0" smtClean="0"/>
          </a:p>
          <a:p>
            <a:pPr lvl="1"/>
            <a:r>
              <a:rPr lang="en-IN" dirty="0" smtClean="0"/>
              <a:t>Q WAVE OF ECG</a:t>
            </a:r>
            <a:r>
              <a:rPr lang="en-IN" dirty="0" smtClean="0">
                <a:sym typeface="Wingdings" pitchFamily="2" charset="2"/>
              </a:rPr>
              <a:t>ONSET OF AV OPENING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LV EJECTION </a:t>
            </a:r>
            <a:r>
              <a:rPr lang="en-IN" dirty="0" smtClean="0"/>
              <a:t>TIME  </a:t>
            </a:r>
            <a:r>
              <a:rPr lang="en-IN" dirty="0" smtClean="0">
                <a:sym typeface="Wingdings" pitchFamily="2" charset="2"/>
              </a:rPr>
              <a:t></a:t>
            </a:r>
            <a:r>
              <a:rPr lang="en-IN" b="1" dirty="0" smtClean="0"/>
              <a:t>LVET</a:t>
            </a:r>
            <a:endParaRPr lang="en-IN" b="1" dirty="0" smtClean="0"/>
          </a:p>
          <a:p>
            <a:pPr lvl="1"/>
            <a:r>
              <a:rPr lang="en-IN" dirty="0" smtClean="0"/>
              <a:t>AV OPENING TO AV CLOSURE</a:t>
            </a:r>
          </a:p>
          <a:p>
            <a:endParaRPr lang="en-IN" dirty="0" smtClean="0"/>
          </a:p>
          <a:p>
            <a:r>
              <a:rPr lang="en-IN" dirty="0" smtClean="0"/>
              <a:t>RATIO OF LVPEP/LVET</a:t>
            </a:r>
          </a:p>
          <a:p>
            <a:endParaRPr lang="en-IN" dirty="0" smtClean="0"/>
          </a:p>
          <a:p>
            <a:r>
              <a:rPr lang="en-IN" dirty="0" smtClean="0"/>
              <a:t>SYSTOLIC DYSFN</a:t>
            </a:r>
            <a:r>
              <a:rPr lang="en-IN" dirty="0" smtClean="0">
                <a:sym typeface="Wingdings" pitchFamily="2" charset="2"/>
              </a:rPr>
              <a:t> PEP IS PROLONGED &amp; ET DECREASED INCREASE IN RATIO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SYSTOLIC TIME INTERVALS</a:t>
            </a:r>
            <a:endParaRPr lang="en-IN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066800"/>
          <a:ext cx="84582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550"/>
                <a:gridCol w="2114550"/>
                <a:gridCol w="2114550"/>
                <a:gridCol w="21145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LVPEP/LVET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SENSITIVITY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SPECIFICITY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NORMAL (EF&gt;55%)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&lt;0.35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100%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EF&lt;55%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&gt;0.35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EF&lt;30%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&gt;0.65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971800"/>
            <a:ext cx="6553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0" y="6356350"/>
            <a:ext cx="7772400" cy="365125"/>
          </a:xfrm>
        </p:spPr>
        <p:txBody>
          <a:bodyPr/>
          <a:lstStyle/>
          <a:p>
            <a:pPr algn="l"/>
            <a:r>
              <a:rPr lang="en-US" dirty="0" smtClean="0"/>
              <a:t>1)</a:t>
            </a:r>
            <a:r>
              <a:rPr lang="en-US" dirty="0" err="1" smtClean="0"/>
              <a:t>Weissler,A.M</a:t>
            </a:r>
            <a:r>
              <a:rPr lang="en-US" dirty="0" smtClean="0"/>
              <a:t> et al Systolic time intervals in heart failure in man Circulation 37:149-159,196</a:t>
            </a:r>
          </a:p>
          <a:p>
            <a:pPr algn="l"/>
            <a:r>
              <a:rPr lang="en-US" dirty="0" smtClean="0"/>
              <a:t>2)Garrard et al ,circulation 42 :455-462,1970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REGIONAL LV FUNCTION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LV FUNCTION</a:t>
            </a:r>
            <a:endParaRPr lang="en-US" dirty="0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447800"/>
            <a:ext cx="6096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LV FUNCTION</a:t>
            </a:r>
            <a:endParaRPr lang="en-US" dirty="0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98043" y="1600200"/>
            <a:ext cx="694791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INITIAL - POOR GRAY SCALE DIFF</a:t>
            </a:r>
            <a:r>
              <a:rPr lang="en-IN" dirty="0" smtClean="0">
                <a:sym typeface="Wingdings" pitchFamily="2" charset="2"/>
              </a:rPr>
              <a:t> </a:t>
            </a:r>
            <a:r>
              <a:rPr lang="en-IN" b="1" dirty="0" smtClean="0">
                <a:sym typeface="Wingdings" pitchFamily="2" charset="2"/>
              </a:rPr>
              <a:t> “LEADING EDGE TO LEADING EDGE TECHNIQUE” </a:t>
            </a:r>
            <a:r>
              <a:rPr lang="en-IN" dirty="0" smtClean="0">
                <a:sym typeface="Wingdings" pitchFamily="2" charset="2"/>
              </a:rPr>
              <a:t> OVER ESTIMATION OF EF%</a:t>
            </a:r>
          </a:p>
          <a:p>
            <a:endParaRPr lang="en-IN" dirty="0" smtClean="0"/>
          </a:p>
          <a:p>
            <a:r>
              <a:rPr lang="en-IN" dirty="0" smtClean="0"/>
              <a:t>RECENT ADVANCED EQUIPMENTS</a:t>
            </a:r>
            <a:r>
              <a:rPr lang="en-IN" dirty="0" smtClean="0">
                <a:sym typeface="Wingdings" pitchFamily="2" charset="2"/>
              </a:rPr>
              <a:t> ACTUAL TISSUE BLOOD INTERFACE BETTER DELINEATED</a:t>
            </a: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CHAMBER DIMENSIONS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WMSI</a:t>
            </a:r>
            <a:endParaRPr lang="en-US" dirty="0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00200"/>
            <a:ext cx="708659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29569"/>
            <a:ext cx="7086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NON ISCHAEMIC RWMA</a:t>
            </a:r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00200"/>
            <a:ext cx="7086600" cy="44195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86000"/>
            <a:ext cx="7543800" cy="3048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DIFF ISCHEMIC VS NONISCHEMIC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057400"/>
            <a:ext cx="6629400" cy="3352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LBBB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N" dirty="0" smtClean="0"/>
              <a:t>3D ECHO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PROVIDES DETAILED ANATOMIC RELATIONSHIP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MORE ACCURATE LV VOLUME MEASURES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AVOIDS GEOMETRIC ASSUMPTION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MORE REPRODUCIBLE &amp; RELIABLE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SEMI AUTOMATIC EDGE DETECTION ALGORITHMS </a:t>
            </a:r>
          </a:p>
          <a:p>
            <a:endParaRPr lang="en-US" dirty="0" smtClean="0"/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echo</a:t>
            </a:r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6864" y="1447800"/>
            <a:ext cx="7710271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F:\DM CARDIO\ALL TOPICS\syst lv fn\VIDS\Fig 6.1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304800"/>
            <a:ext cx="81534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 6.1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304800"/>
            <a:ext cx="8077200" cy="6096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LV INTERNAL DIMENSION IN DIASTOLE  			</a:t>
            </a:r>
            <a:r>
              <a:rPr lang="en-IN" dirty="0" smtClean="0">
                <a:sym typeface="Wingdings" pitchFamily="2" charset="2"/>
              </a:rPr>
              <a:t> </a:t>
            </a:r>
            <a:r>
              <a:rPr lang="en-IN" b="1" dirty="0" err="1" smtClean="0"/>
              <a:t>LVIDd</a:t>
            </a:r>
            <a:r>
              <a:rPr lang="en-IN" b="1" dirty="0" smtClean="0"/>
              <a:t> </a:t>
            </a:r>
            <a:r>
              <a:rPr lang="en-IN" dirty="0" smtClean="0"/>
              <a:t>(mm)</a:t>
            </a:r>
          </a:p>
          <a:p>
            <a:endParaRPr lang="en-IN" dirty="0" smtClean="0"/>
          </a:p>
          <a:p>
            <a:r>
              <a:rPr lang="en-IN" dirty="0" smtClean="0"/>
              <a:t>LV INTERNAL DIMENSION IN SYSTOLE 			</a:t>
            </a:r>
            <a:r>
              <a:rPr lang="en-IN" dirty="0" smtClean="0">
                <a:sym typeface="Wingdings" pitchFamily="2" charset="2"/>
              </a:rPr>
              <a:t> </a:t>
            </a:r>
            <a:r>
              <a:rPr lang="en-IN" b="1" dirty="0" smtClean="0"/>
              <a:t>LVIDs</a:t>
            </a:r>
            <a:r>
              <a:rPr lang="en-IN" dirty="0" smtClean="0"/>
              <a:t> (mm)</a:t>
            </a:r>
          </a:p>
          <a:p>
            <a:endParaRPr lang="en-IN" dirty="0" smtClean="0"/>
          </a:p>
          <a:p>
            <a:r>
              <a:rPr lang="en-IN" dirty="0" smtClean="0"/>
              <a:t>FRACTIONAL SHORTENING- </a:t>
            </a:r>
            <a:r>
              <a:rPr lang="en-IN" b="1" dirty="0" smtClean="0"/>
              <a:t>FS</a:t>
            </a:r>
            <a:r>
              <a:rPr lang="en-IN" dirty="0" smtClean="0"/>
              <a:t>			</a:t>
            </a:r>
            <a:r>
              <a:rPr lang="en-IN" dirty="0" smtClean="0">
                <a:sym typeface="Wingdings" pitchFamily="2" charset="2"/>
              </a:rPr>
              <a:t></a:t>
            </a:r>
            <a:r>
              <a:rPr lang="en-IN" b="1" dirty="0" smtClean="0"/>
              <a:t>[</a:t>
            </a:r>
            <a:r>
              <a:rPr lang="en-IN" b="1" dirty="0" err="1" smtClean="0"/>
              <a:t>LVIDd</a:t>
            </a:r>
            <a:r>
              <a:rPr lang="en-IN" b="1" dirty="0" smtClean="0"/>
              <a:t>-LVIDs] / </a:t>
            </a:r>
            <a:r>
              <a:rPr lang="en-IN" b="1" dirty="0" err="1" smtClean="0"/>
              <a:t>LVIDd</a:t>
            </a:r>
            <a:r>
              <a:rPr lang="en-IN" b="1" dirty="0" smtClean="0"/>
              <a:t>  </a:t>
            </a:r>
            <a:r>
              <a:rPr lang="en-IN" dirty="0" smtClean="0"/>
              <a:t>(%)	</a:t>
            </a:r>
          </a:p>
          <a:p>
            <a:endParaRPr lang="en-IN" dirty="0" smtClean="0"/>
          </a:p>
          <a:p>
            <a:r>
              <a:rPr lang="en-IN" dirty="0" smtClean="0"/>
              <a:t>CUBED LV VOLUME IN DIASTOLE 				</a:t>
            </a:r>
            <a:r>
              <a:rPr lang="en-IN" dirty="0" smtClean="0">
                <a:sym typeface="Wingdings" pitchFamily="2" charset="2"/>
              </a:rPr>
              <a:t></a:t>
            </a:r>
            <a:r>
              <a:rPr lang="en-IN" dirty="0" smtClean="0"/>
              <a:t> </a:t>
            </a:r>
            <a:r>
              <a:rPr lang="en-IN" b="1" dirty="0" smtClean="0"/>
              <a:t>[</a:t>
            </a:r>
            <a:r>
              <a:rPr lang="en-IN" b="1" dirty="0" err="1" smtClean="0"/>
              <a:t>LVIDd</a:t>
            </a:r>
            <a:r>
              <a:rPr lang="en-IN" b="1" dirty="0" smtClean="0"/>
              <a:t>]</a:t>
            </a:r>
            <a:r>
              <a:rPr lang="en-IN" b="1" baseline="30000" dirty="0" smtClean="0"/>
              <a:t>3 </a:t>
            </a:r>
            <a:r>
              <a:rPr lang="en-IN" dirty="0" smtClean="0"/>
              <a:t>(ml or cm</a:t>
            </a:r>
            <a:r>
              <a:rPr lang="en-IN" baseline="30000" dirty="0" smtClean="0"/>
              <a:t>3</a:t>
            </a:r>
            <a:r>
              <a:rPr lang="en-IN" dirty="0" smtClean="0"/>
              <a:t>)</a:t>
            </a:r>
          </a:p>
          <a:p>
            <a:endParaRPr lang="en-IN" dirty="0" smtClean="0"/>
          </a:p>
          <a:p>
            <a:r>
              <a:rPr lang="en-IN" dirty="0" smtClean="0"/>
              <a:t>CUBED LV + MYOCARDIAL VOLUME			</a:t>
            </a:r>
            <a:r>
              <a:rPr lang="en-IN" dirty="0" smtClean="0">
                <a:sym typeface="Wingdings" pitchFamily="2" charset="2"/>
              </a:rPr>
              <a:t></a:t>
            </a:r>
            <a:r>
              <a:rPr lang="en-IN" b="1" dirty="0" smtClean="0"/>
              <a:t>[</a:t>
            </a:r>
            <a:r>
              <a:rPr lang="en-IN" b="1" dirty="0" err="1" smtClean="0"/>
              <a:t>IVS+LVIDd+PW</a:t>
            </a:r>
            <a:r>
              <a:rPr lang="en-IN" b="1" dirty="0" smtClean="0"/>
              <a:t>]</a:t>
            </a:r>
            <a:r>
              <a:rPr lang="en-IN" b="1" baseline="30000" dirty="0" smtClean="0"/>
              <a:t>3 </a:t>
            </a:r>
            <a:r>
              <a:rPr lang="en-IN" dirty="0" smtClean="0"/>
              <a:t>(ml or cm</a:t>
            </a:r>
            <a:r>
              <a:rPr lang="en-IN" baseline="30000" dirty="0" smtClean="0"/>
              <a:t>3</a:t>
            </a:r>
            <a:r>
              <a:rPr lang="en-IN" dirty="0" smtClean="0"/>
              <a:t>)</a:t>
            </a:r>
            <a:endParaRPr lang="en-IN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VARIOUS LINEAR MEASUREMENTS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IN" dirty="0" smtClean="0"/>
              <a:t>TISSUE DOPPLER IMAGING &amp; SPEECKLE TRACKING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TISSUE DOPPLER</a:t>
            </a:r>
            <a:endParaRPr lang="en-IN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457200" y="1295400"/>
            <a:ext cx="4040188" cy="5257800"/>
          </a:xfrm>
        </p:spPr>
        <p:txBody>
          <a:bodyPr>
            <a:normAutofit fontScale="92500" lnSpcReduction="10000"/>
          </a:bodyPr>
          <a:lstStyle/>
          <a:p>
            <a:r>
              <a:rPr lang="en-IN" dirty="0" smtClean="0"/>
              <a:t>RELIES ON ADJUSTMENT OF DOPPLER GAINS &amp; FILTERS</a:t>
            </a:r>
          </a:p>
          <a:p>
            <a:endParaRPr lang="en-IN" dirty="0" smtClean="0"/>
          </a:p>
          <a:p>
            <a:r>
              <a:rPr lang="en-IN" dirty="0" smtClean="0"/>
              <a:t>SELECTIVE RECORDING OF VELOCITIES FROM MYOCARDIUM ITSELF RATHER THAN THE BLOOD POOL</a:t>
            </a:r>
          </a:p>
          <a:p>
            <a:endParaRPr lang="en-IN" dirty="0" smtClean="0"/>
          </a:p>
          <a:p>
            <a:r>
              <a:rPr lang="en-IN" dirty="0" smtClean="0"/>
              <a:t>PRIMARY INFO EXTRACTED</a:t>
            </a:r>
            <a:r>
              <a:rPr lang="en-IN" dirty="0" smtClean="0">
                <a:sym typeface="Wingdings" pitchFamily="2" charset="2"/>
              </a:rPr>
              <a:t> TISSUE VELOCITY DISPLACEMENT STRAIN &amp; RATE DERIVED</a:t>
            </a:r>
            <a:endParaRPr lang="en-IN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4423106"/>
          </a:xfrm>
        </p:spPr>
        <p:txBody>
          <a:bodyPr>
            <a:normAutofit/>
          </a:bodyPr>
          <a:lstStyle/>
          <a:p>
            <a:r>
              <a:rPr lang="en-IN" dirty="0" smtClean="0"/>
              <a:t>IDENTIFICATION OF UNIQUE MYOCARDIAL ULTRASOUND SIGNATURES WHICH CAN BE TRACKED</a:t>
            </a:r>
          </a:p>
          <a:p>
            <a:endParaRPr lang="en-IN" dirty="0" smtClean="0"/>
          </a:p>
          <a:p>
            <a:r>
              <a:rPr lang="en-IN" dirty="0" smtClean="0"/>
              <a:t>PRIMARY INFO EXTRACTED</a:t>
            </a:r>
            <a:r>
              <a:rPr lang="en-IN" dirty="0" smtClean="0">
                <a:sym typeface="Wingdings" pitchFamily="2" charset="2"/>
              </a:rPr>
              <a:t> TISSUE DISPLACEMENT</a:t>
            </a:r>
            <a:r>
              <a:rPr lang="en-IN" dirty="0" smtClean="0">
                <a:sym typeface="Wingdings" pitchFamily="2" charset="2"/>
              </a:rPr>
              <a:t> STRAIN &amp; STRAIN RATE</a:t>
            </a:r>
            <a:r>
              <a:rPr lang="en-IN" dirty="0">
                <a:sym typeface="Wingdings" pitchFamily="2" charset="2"/>
              </a:rPr>
              <a:t> </a:t>
            </a:r>
            <a:r>
              <a:rPr lang="en-IN" dirty="0" smtClean="0">
                <a:sym typeface="Wingdings" pitchFamily="2" charset="2"/>
              </a:rPr>
              <a:t>DERIVED</a:t>
            </a:r>
            <a:endParaRPr lang="en-IN" dirty="0" smtClean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648200" y="304800"/>
            <a:ext cx="4114800" cy="1143000"/>
          </a:xfrm>
          <a:prstGeom prst="rect">
            <a:avLst/>
          </a:prstGeom>
        </p:spPr>
        <p:txBody>
          <a:bodyPr vert="horz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SPECKLE</a:t>
            </a:r>
            <a:r>
              <a:rPr kumimoji="0" lang="en-IN" sz="41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TRACKING</a:t>
            </a:r>
            <a:endParaRPr kumimoji="0" lang="en-IN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DOPPLER BASED</a:t>
            </a:r>
            <a:r>
              <a:rPr lang="en-IN" dirty="0" smtClean="0">
                <a:sym typeface="Wingdings" pitchFamily="2" charset="2"/>
              </a:rPr>
              <a:t> ANGLE DEPENDENT &amp; HIGH TEMPORAL </a:t>
            </a:r>
            <a:r>
              <a:rPr lang="en-IN" dirty="0" smtClean="0">
                <a:sym typeface="Wingdings" pitchFamily="2" charset="2"/>
              </a:rPr>
              <a:t>RESOLN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INITIAL CONCEPT </a:t>
            </a:r>
          </a:p>
          <a:p>
            <a:pPr lvl="1"/>
            <a:r>
              <a:rPr lang="en-IN" dirty="0" smtClean="0">
                <a:sym typeface="Wingdings" pitchFamily="2" charset="2"/>
              </a:rPr>
              <a:t>COLOUR CODINGDIRECTION &amp; VELOCITY OF WALL MOTION VALUABLE </a:t>
            </a:r>
            <a:r>
              <a:rPr lang="en-IN" dirty="0" smtClean="0">
                <a:sym typeface="Wingdings" pitchFamily="2" charset="2"/>
              </a:rPr>
              <a:t>ANALYSIS</a:t>
            </a:r>
          </a:p>
          <a:p>
            <a:pPr lvl="1"/>
            <a:endParaRPr lang="en-IN" dirty="0" smtClean="0">
              <a:sym typeface="Wingdings" pitchFamily="2" charset="2"/>
            </a:endParaRPr>
          </a:p>
          <a:p>
            <a:r>
              <a:rPr lang="en-IN" dirty="0" smtClean="0"/>
              <a:t>SIGNAL NOISE RATIO &amp; FRAME RATE</a:t>
            </a:r>
            <a:r>
              <a:rPr lang="en-IN" dirty="0" smtClean="0">
                <a:sym typeface="Wingdings" pitchFamily="2" charset="2"/>
              </a:rPr>
              <a:t></a:t>
            </a:r>
            <a:r>
              <a:rPr lang="en-IN" b="1" dirty="0" smtClean="0">
                <a:sym typeface="Wingdings" pitchFamily="2" charset="2"/>
              </a:rPr>
              <a:t>NOT OPTIMAL AS A </a:t>
            </a:r>
            <a:r>
              <a:rPr lang="en-IN" b="1" u="sng" dirty="0" smtClean="0">
                <a:sym typeface="Wingdings" pitchFamily="2" charset="2"/>
              </a:rPr>
              <a:t>STAND ALONE</a:t>
            </a:r>
            <a:r>
              <a:rPr lang="en-IN" b="1" dirty="0" smtClean="0">
                <a:sym typeface="Wingdings" pitchFamily="2" charset="2"/>
              </a:rPr>
              <a:t> TECHNIQUE</a:t>
            </a: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ym typeface="Wingdings" pitchFamily="2" charset="2"/>
              </a:rPr>
              <a:t>PHASIC COLOUR CHANGE WITH MOTION EASILY APPRECIATED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COLOUR </a:t>
            </a:r>
            <a:r>
              <a:rPr lang="en-IN" dirty="0" smtClean="0">
                <a:sym typeface="Wingdings" pitchFamily="2" charset="2"/>
              </a:rPr>
              <a:t>DOPPLER M MODE CAN ALSO BE USED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SEPTAL </a:t>
            </a:r>
            <a:r>
              <a:rPr lang="en-IN" dirty="0" smtClean="0">
                <a:sym typeface="Wingdings" pitchFamily="2" charset="2"/>
              </a:rPr>
              <a:t>MOTION OF LBBB </a:t>
            </a:r>
            <a:r>
              <a:rPr lang="en-IN" dirty="0" smtClean="0">
                <a:sym typeface="Wingdings" pitchFamily="2" charset="2"/>
              </a:rPr>
              <a:t>CLEARLY </a:t>
            </a:r>
            <a:r>
              <a:rPr lang="en-IN" dirty="0" smtClean="0">
                <a:sym typeface="Wingdings" pitchFamily="2" charset="2"/>
              </a:rPr>
              <a:t>SEEN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ANNULAR </a:t>
            </a:r>
            <a:r>
              <a:rPr lang="en-IN" dirty="0" smtClean="0">
                <a:sym typeface="Wingdings" pitchFamily="2" charset="2"/>
              </a:rPr>
              <a:t>SYSTOLIC VELOCITY MARKER OF GLOBAL LV SYSTOLIC </a:t>
            </a:r>
            <a:r>
              <a:rPr lang="en-IN" dirty="0" smtClean="0">
                <a:sym typeface="Wingdings" pitchFamily="2" charset="2"/>
              </a:rPr>
              <a:t>FN</a:t>
            </a:r>
            <a:endParaRPr lang="en-IN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 6.4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304800"/>
            <a:ext cx="8229600" cy="6019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28600"/>
            <a:ext cx="7620000" cy="6324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381000"/>
            <a:ext cx="7620000" cy="62484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IN" dirty="0" smtClean="0"/>
              <a:t>STRAIN &amp; STRAIN RATE IMAGING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>
                <a:sym typeface="Wingdings" pitchFamily="2" charset="2"/>
              </a:rPr>
              <a:t>STRAIN EVALUATES MYOCARDIAL REGION WITH REFERNCE TO ADJACENT MYOCARDIAL SEGMENT</a:t>
            </a:r>
          </a:p>
          <a:p>
            <a:r>
              <a:rPr lang="en-IN" dirty="0" smtClean="0">
                <a:sym typeface="Wingdings" pitchFamily="2" charset="2"/>
              </a:rPr>
              <a:t>THEORETICALLY MORE ACCURATE DATA</a:t>
            </a:r>
            <a:endParaRPr lang="en-IN" dirty="0" smtClean="0"/>
          </a:p>
          <a:p>
            <a:r>
              <a:rPr lang="en-IN" dirty="0" smtClean="0"/>
              <a:t>DEFORMATION ANALYSIS</a:t>
            </a:r>
          </a:p>
          <a:p>
            <a:pPr lvl="1"/>
            <a:r>
              <a:rPr lang="en-IN" dirty="0" smtClean="0"/>
              <a:t>STUDY OF ANALYSIS </a:t>
            </a:r>
            <a:r>
              <a:rPr lang="en-IN" dirty="0" smtClean="0"/>
              <a:t>OF VENTRICULAR MECHANICS &amp; SHAPE DURING CARDIAC CYCLE</a:t>
            </a:r>
          </a:p>
          <a:p>
            <a:pPr lvl="1"/>
            <a:r>
              <a:rPr lang="en-IN" dirty="0" smtClean="0"/>
              <a:t>MYOCARDIAL STRAIN, STRAIN RATE, TORSION</a:t>
            </a:r>
          </a:p>
          <a:p>
            <a:r>
              <a:rPr lang="en-IN" dirty="0" smtClean="0"/>
              <a:t>THREE ORTHOGONAL PLANES</a:t>
            </a:r>
          </a:p>
          <a:p>
            <a:pPr lvl="1"/>
            <a:r>
              <a:rPr lang="en-IN" dirty="0" smtClean="0"/>
              <a:t>LONGITUDINAL, CIRCUMFERENTIAL &amp; RADIAL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STRAIN </a:t>
            </a:r>
          </a:p>
          <a:p>
            <a:pPr lvl="1"/>
            <a:r>
              <a:rPr lang="en-IN" dirty="0" smtClean="0"/>
              <a:t>DEFINED AS NORMALIZED CHANGE IN LENGTH BETWEEN 2 </a:t>
            </a:r>
            <a:r>
              <a:rPr lang="en-IN" dirty="0" smtClean="0"/>
              <a:t>POINTS</a:t>
            </a:r>
            <a:endParaRPr lang="en-IN" dirty="0" smtClean="0"/>
          </a:p>
          <a:p>
            <a:pPr lvl="1"/>
            <a:r>
              <a:rPr lang="en-IN" dirty="0" smtClean="0"/>
              <a:t>NEGATIVE STRAIN </a:t>
            </a:r>
            <a:r>
              <a:rPr lang="en-IN" dirty="0" smtClean="0">
                <a:sym typeface="Wingdings" pitchFamily="2" charset="2"/>
              </a:rPr>
              <a:t> SEGMENT SHORTENING</a:t>
            </a:r>
          </a:p>
          <a:p>
            <a:pPr lvl="1"/>
            <a:r>
              <a:rPr lang="en-IN" dirty="0" smtClean="0">
                <a:sym typeface="Wingdings" pitchFamily="2" charset="2"/>
              </a:rPr>
              <a:t>POSITIVE STRAIN  SEGMENT LENGTHENING</a:t>
            </a:r>
          </a:p>
          <a:p>
            <a:pPr lvl="1"/>
            <a:r>
              <a:rPr lang="en-IN" dirty="0" smtClean="0">
                <a:sym typeface="Wingdings" pitchFamily="2" charset="2"/>
              </a:rPr>
              <a:t>DERIVED </a:t>
            </a:r>
            <a:r>
              <a:rPr lang="en-IN" dirty="0" smtClean="0">
                <a:sym typeface="Wingdings" pitchFamily="2" charset="2"/>
              </a:rPr>
              <a:t>VARIABLE</a:t>
            </a:r>
          </a:p>
          <a:p>
            <a:r>
              <a:rPr lang="en-IN" dirty="0" smtClean="0">
                <a:sym typeface="Wingdings" pitchFamily="2" charset="2"/>
              </a:rPr>
              <a:t>NML CONTRACTION</a:t>
            </a:r>
          </a:p>
          <a:p>
            <a:pPr lvl="1"/>
            <a:r>
              <a:rPr lang="en-IN" dirty="0" smtClean="0">
                <a:sym typeface="Wingdings" pitchFamily="2" charset="2"/>
              </a:rPr>
              <a:t>NEGATIVE LONGITUDINAL SYSTOLIC STRAIN</a:t>
            </a:r>
          </a:p>
          <a:p>
            <a:pPr lvl="1"/>
            <a:r>
              <a:rPr lang="en-IN" dirty="0" smtClean="0">
                <a:sym typeface="Wingdings" pitchFamily="2" charset="2"/>
              </a:rPr>
              <a:t>BIPHASIC DIASTOLIC STRAIN(EARLY &amp; LATE FILLING)</a:t>
            </a:r>
          </a:p>
          <a:p>
            <a:pPr lvl="1"/>
            <a:r>
              <a:rPr lang="en-IN" dirty="0" smtClean="0">
                <a:sym typeface="Wingdings" pitchFamily="2" charset="2"/>
              </a:rPr>
              <a:t>WALL THICKENING IN SYSTOLENML RADIAL STRAIN IS +VE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8077200" cy="5638800"/>
          </a:xfrm>
          <a:prstGeom prst="rect">
            <a:avLst/>
          </a:prstGeom>
          <a:ln w="55000" cap="flat" cmpd="thickThin" algn="ctr">
            <a:solidFill>
              <a:schemeClr val="accent3"/>
            </a:solidFill>
            <a:prstDash val="solid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CALCULATED IN MULTIPLE SEGMENTS </a:t>
            </a:r>
            <a:endParaRPr lang="en-IN" dirty="0" smtClean="0"/>
          </a:p>
          <a:p>
            <a:endParaRPr lang="en-IN" dirty="0" smtClean="0"/>
          </a:p>
          <a:p>
            <a:r>
              <a:rPr lang="en-IN" dirty="0" smtClean="0"/>
              <a:t>DEPICTED AS A 17 SEGMENT MODEL AS RECOMMENDED BY </a:t>
            </a:r>
            <a:r>
              <a:rPr lang="en-IN" dirty="0" smtClean="0"/>
              <a:t>ASE</a:t>
            </a:r>
          </a:p>
          <a:p>
            <a:endParaRPr lang="en-IN" dirty="0" smtClean="0"/>
          </a:p>
          <a:p>
            <a:r>
              <a:rPr lang="en-IN" dirty="0" smtClean="0"/>
              <a:t>NOT UNIFORM AMONG ALL MYOCARDIAL </a:t>
            </a:r>
            <a:r>
              <a:rPr lang="en-IN" dirty="0" smtClean="0"/>
              <a:t>SEGMENTS</a:t>
            </a:r>
          </a:p>
          <a:p>
            <a:endParaRPr lang="en-IN" dirty="0" smtClean="0"/>
          </a:p>
          <a:p>
            <a:r>
              <a:rPr lang="en-IN" dirty="0" smtClean="0"/>
              <a:t>BASAL PARAMETERS HIGHER THAN </a:t>
            </a:r>
            <a:r>
              <a:rPr lang="en-IN" dirty="0" smtClean="0"/>
              <a:t>APICAL</a:t>
            </a:r>
          </a:p>
          <a:p>
            <a:endParaRPr lang="en-IN" dirty="0" smtClean="0"/>
          </a:p>
          <a:p>
            <a:r>
              <a:rPr lang="en-IN" dirty="0" smtClean="0"/>
              <a:t>STRAIN </a:t>
            </a:r>
            <a:r>
              <a:rPr lang="en-IN" dirty="0" smtClean="0"/>
              <a:t>&amp; STRAIN RATE ARE MORE SENSITIVE &amp; EARLY INDICATORS OF ABNORMAL MYOCARDIAL FN</a:t>
            </a:r>
          </a:p>
          <a:p>
            <a:endParaRPr lang="en-IN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en-IN" dirty="0" smtClean="0"/>
              <a:t>SIGNIFICANT LIMITATION IS THE HETEROGENEITY OF NML </a:t>
            </a:r>
            <a:r>
              <a:rPr lang="en-IN" dirty="0" smtClean="0"/>
              <a:t>VALUES</a:t>
            </a:r>
          </a:p>
          <a:p>
            <a:endParaRPr lang="en-IN" dirty="0" smtClean="0"/>
          </a:p>
          <a:p>
            <a:r>
              <a:rPr lang="en-IN" dirty="0" smtClean="0"/>
              <a:t>WITHIN THE MYOCARDIUM &amp; AS WELL AS PT TO PT</a:t>
            </a:r>
            <a:r>
              <a:rPr lang="en-IN" dirty="0" smtClean="0">
                <a:sym typeface="Wingdings" pitchFamily="2" charset="2"/>
              </a:rPr>
              <a:t> BROAD RANGE OF NML </a:t>
            </a:r>
            <a:r>
              <a:rPr lang="en-IN" dirty="0" smtClean="0">
                <a:sym typeface="Wingdings" pitchFamily="2" charset="2"/>
              </a:rPr>
              <a:t>VALUES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REPRODUCIBILITY OF THESE NOT CONFIRMED IN LARGE </a:t>
            </a:r>
            <a:r>
              <a:rPr lang="en-IN" dirty="0" smtClean="0">
                <a:sym typeface="Wingdings" pitchFamily="2" charset="2"/>
              </a:rPr>
              <a:t>POPULATIONS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SUBTLE DEVIATIONS FROM NML SHOULD BE INTERPRETTED IN CLINICAL </a:t>
            </a:r>
            <a:r>
              <a:rPr lang="en-IN" dirty="0" smtClean="0">
                <a:sym typeface="Wingdings" pitchFamily="2" charset="2"/>
              </a:rPr>
              <a:t>CONTEXT</a:t>
            </a:r>
          </a:p>
          <a:p>
            <a:endParaRPr lang="en-IN" dirty="0" smtClean="0">
              <a:sym typeface="Wingdings" pitchFamily="2" charset="2"/>
            </a:endParaRPr>
          </a:p>
          <a:p>
            <a:r>
              <a:rPr lang="en-IN" dirty="0" smtClean="0">
                <a:sym typeface="Wingdings" pitchFamily="2" charset="2"/>
              </a:rPr>
              <a:t>SERIAL CHANGES IN SAME PT TO BE GIVEN MORE IMPORTANCE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STRAIN CLEARLY DETECTS MYOCARDIAL CONTRACTION ABNORMALITIES NOT APPARENT </a:t>
            </a:r>
            <a:r>
              <a:rPr lang="en-IN" dirty="0" smtClean="0"/>
              <a:t>VISUALLY</a:t>
            </a:r>
          </a:p>
          <a:p>
            <a:endParaRPr lang="en-IN" dirty="0" smtClean="0"/>
          </a:p>
          <a:p>
            <a:r>
              <a:rPr lang="en-IN" dirty="0" smtClean="0"/>
              <a:t>SHOWN PROMISE AS A MARKER </a:t>
            </a:r>
            <a:r>
              <a:rPr lang="en-IN" dirty="0" smtClean="0"/>
              <a:t>OF </a:t>
            </a:r>
            <a:r>
              <a:rPr lang="en-IN" dirty="0" smtClean="0"/>
              <a:t>PRECLINICAL DISEASE IN NO OF CONDITIONS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SYSTEMIC DISEASE</a:t>
            </a:r>
          </a:p>
          <a:p>
            <a:pPr lvl="1"/>
            <a:r>
              <a:rPr lang="en-IN" dirty="0" smtClean="0"/>
              <a:t>HTN, DM, AMYLOID &amp; STORAGE DISORDERS</a:t>
            </a:r>
          </a:p>
          <a:p>
            <a:r>
              <a:rPr lang="en-IN" dirty="0" smtClean="0"/>
              <a:t>PRIMARY MYOCARDIAL DISEASE</a:t>
            </a:r>
          </a:p>
          <a:p>
            <a:pPr lvl="1"/>
            <a:r>
              <a:rPr lang="en-IN" dirty="0" smtClean="0"/>
              <a:t>HCM, DCM ADRIAMYCIN TOXICITY &amp; POST TRANSPLANT REJECTION</a:t>
            </a:r>
          </a:p>
          <a:p>
            <a:r>
              <a:rPr lang="en-IN" dirty="0" smtClean="0"/>
              <a:t>CAD</a:t>
            </a:r>
          </a:p>
          <a:p>
            <a:pPr lvl="1"/>
            <a:r>
              <a:rPr lang="en-IN" dirty="0" smtClean="0"/>
              <a:t>LOW GRADE ISCHEMIC</a:t>
            </a:r>
          </a:p>
          <a:p>
            <a:pPr lvl="1"/>
            <a:r>
              <a:rPr lang="en-IN" dirty="0" smtClean="0"/>
              <a:t>HIBERNATION/ STUNNING</a:t>
            </a:r>
          </a:p>
          <a:p>
            <a:pPr lvl="1"/>
            <a:r>
              <a:rPr lang="en-IN" dirty="0" smtClean="0"/>
              <a:t>STRESS INDUCED ISCHAEMIA</a:t>
            </a:r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" name="Content Placeholder 10" descr="Fig 6.48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685800" y="1524000"/>
            <a:ext cx="3733800" cy="4572000"/>
          </a:xfrm>
        </p:spPr>
      </p:pic>
      <p:pic>
        <p:nvPicPr>
          <p:cNvPr id="12" name="Content Placeholder 11" descr="Fig 6.49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800600" y="1524000"/>
            <a:ext cx="36576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THANK YOU</a:t>
            </a:r>
            <a:endParaRPr lang="en-IN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1.WHICH IS THE METHOD RECOMMENDED BY AMERICAN SOCIETY OF ECHOCARDIOGRAPHY FOR EF ESTIMATION?</a:t>
            </a:r>
          </a:p>
          <a:p>
            <a:endParaRPr lang="en-US" dirty="0" smtClean="0"/>
          </a:p>
          <a:p>
            <a:r>
              <a:rPr lang="en-US" dirty="0" smtClean="0"/>
              <a:t>1)  TECHOLZ</a:t>
            </a:r>
          </a:p>
          <a:p>
            <a:r>
              <a:rPr lang="en-US" dirty="0" smtClean="0"/>
              <a:t>2) QUINONES</a:t>
            </a:r>
          </a:p>
          <a:p>
            <a:r>
              <a:rPr lang="en-US" dirty="0" smtClean="0"/>
              <a:t>3) AREA LENGTH</a:t>
            </a:r>
          </a:p>
          <a:p>
            <a:r>
              <a:rPr lang="en-US" dirty="0" smtClean="0"/>
              <a:t>4) SIMPSON’S BIPLANE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2.WHICH METHOD CALULATES EF WITH RADIAL EJECTION FRACTION &amp; CORRECTION FOR LONGITUDINAL FACTOR</a:t>
            </a:r>
          </a:p>
          <a:p>
            <a:r>
              <a:rPr lang="en-IN" dirty="0" smtClean="0"/>
              <a:t> </a:t>
            </a:r>
          </a:p>
          <a:p>
            <a:r>
              <a:rPr lang="en-US" dirty="0" smtClean="0"/>
              <a:t>1</a:t>
            </a:r>
            <a:r>
              <a:rPr lang="en-US" dirty="0" smtClean="0"/>
              <a:t>)  TECHOLZ</a:t>
            </a:r>
          </a:p>
          <a:p>
            <a:r>
              <a:rPr lang="en-US" dirty="0" smtClean="0"/>
              <a:t>2) QUINONES</a:t>
            </a:r>
          </a:p>
          <a:p>
            <a:r>
              <a:rPr lang="en-US" dirty="0" smtClean="0"/>
              <a:t>3) AREA LENGTH</a:t>
            </a:r>
          </a:p>
          <a:p>
            <a:r>
              <a:rPr lang="en-US" dirty="0" smtClean="0"/>
              <a:t>4) SIMPSON’S BIPLANE</a:t>
            </a: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dirty="0" smtClean="0"/>
              <a:t>.PT IS A CASE OF DCM WITH SEV LV DYSFN HIS EPSS WOULD BE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1)7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2) </a:t>
            </a:r>
            <a:r>
              <a:rPr lang="en-US" dirty="0" smtClean="0"/>
              <a:t>11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3)15</a:t>
            </a:r>
          </a:p>
          <a:p>
            <a:pPr>
              <a:buNone/>
            </a:pPr>
            <a:r>
              <a:rPr lang="en-US" dirty="0" smtClean="0"/>
              <a:t>4)10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4</a:t>
            </a:r>
            <a:r>
              <a:rPr lang="en-US" dirty="0" smtClean="0"/>
              <a:t>.PREFERRED CHOICE FOR EF  ESTIMATION IN PATIENTS WITH GEOMETRICALLY DEFORMED LV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1) TEICHOLZ</a:t>
            </a:r>
          </a:p>
          <a:p>
            <a:r>
              <a:rPr lang="en-US" dirty="0" smtClean="0"/>
              <a:t>2) QUINONES</a:t>
            </a:r>
          </a:p>
          <a:p>
            <a:r>
              <a:rPr lang="en-US" dirty="0" smtClean="0"/>
              <a:t>3) SIMPSONS</a:t>
            </a:r>
          </a:p>
          <a:p>
            <a:r>
              <a:rPr lang="en-US" dirty="0" smtClean="0"/>
              <a:t>4) 3D ECHO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1705</TotalTime>
  <Words>2929</Words>
  <Application>Microsoft Office PowerPoint</Application>
  <PresentationFormat>On-screen Show (4:3)</PresentationFormat>
  <Paragraphs>672</Paragraphs>
  <Slides>111</Slides>
  <Notes>55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Concourse</vt:lpstr>
      <vt:lpstr>EVALUATION OF LV SYSTOLIC FUNCTION</vt:lpstr>
      <vt:lpstr>Slide 2</vt:lpstr>
      <vt:lpstr> THE PROGRESS</vt:lpstr>
      <vt:lpstr>EJECTION FRACTION</vt:lpstr>
      <vt:lpstr>LINEAR MEASUREMENTS</vt:lpstr>
      <vt:lpstr>Slide 6</vt:lpstr>
      <vt:lpstr>CHAMBER DIMENSIONS</vt:lpstr>
      <vt:lpstr>VARIOUS LINEAR MEASUREMENTS</vt:lpstr>
      <vt:lpstr>Slide 9</vt:lpstr>
      <vt:lpstr>Slide 10</vt:lpstr>
      <vt:lpstr>M MODE</vt:lpstr>
      <vt:lpstr>2D ECHO</vt:lpstr>
      <vt:lpstr>LV MEASUREMENTS - TEE</vt:lpstr>
      <vt:lpstr>MODIFIED QUINONES METHOD</vt:lpstr>
      <vt:lpstr>FRACTIONAL SHORTENIING</vt:lpstr>
      <vt:lpstr>LIMITATIONS </vt:lpstr>
      <vt:lpstr>Slide 17</vt:lpstr>
      <vt:lpstr>RARELY USED OLDER M MODE TECHNIQUES</vt:lpstr>
      <vt:lpstr>Slide 19</vt:lpstr>
      <vt:lpstr>MITRAL ANNULAR PLANE EXCURSION </vt:lpstr>
      <vt:lpstr>INDIRECT M MODE MARKERS</vt:lpstr>
      <vt:lpstr>B BUMP</vt:lpstr>
      <vt:lpstr>Slide 23</vt:lpstr>
      <vt:lpstr>EPSS</vt:lpstr>
      <vt:lpstr>GRADUAL CLOSURE OF AORTIC VALVE</vt:lpstr>
      <vt:lpstr>Slide 26</vt:lpstr>
      <vt:lpstr>Slide 27</vt:lpstr>
      <vt:lpstr>AREA &amp; VOLUME BASED MEASUREMENTS</vt:lpstr>
      <vt:lpstr>2D AREA &amp; VOLUME BASED MEASUREMENTS</vt:lpstr>
      <vt:lpstr>FRACTIONAL AREA CHANGE - FAC</vt:lpstr>
      <vt:lpstr>VOLUME BASED</vt:lpstr>
      <vt:lpstr>OLD AND SIMPLE METHOD</vt:lpstr>
      <vt:lpstr>SIMPSON`S RULE OF DISKS</vt:lpstr>
      <vt:lpstr>Slide 34</vt:lpstr>
      <vt:lpstr>Slide 35</vt:lpstr>
      <vt:lpstr>ADVANTAGES</vt:lpstr>
      <vt:lpstr>Simpson’s- HOW DO U DO IT ?</vt:lpstr>
      <vt:lpstr>BIPLANE METHOD</vt:lpstr>
      <vt:lpstr>LIMITATIONS</vt:lpstr>
      <vt:lpstr>Slide 40</vt:lpstr>
      <vt:lpstr>Slide 41</vt:lpstr>
      <vt:lpstr>TEICHOLZ /CUBED FORMULA</vt:lpstr>
      <vt:lpstr>Slide 43</vt:lpstr>
      <vt:lpstr> AREA - LENGTH METHOD</vt:lpstr>
      <vt:lpstr>AREA LENGTH METHOD</vt:lpstr>
      <vt:lpstr>AREA LENGTH METHOD</vt:lpstr>
      <vt:lpstr>THE EYEBALL METHOD</vt:lpstr>
      <vt:lpstr>Slide 48</vt:lpstr>
      <vt:lpstr>COMPARISION OF VARIOUS ECHO METHODS WITH CINE ANGIO &amp; RADIONUCLIDE VENTRICULOGRAPHY</vt:lpstr>
      <vt:lpstr>DOPPLER EVALUVATION OF GLOBAL LVFN</vt:lpstr>
      <vt:lpstr>Slide 51</vt:lpstr>
      <vt:lpstr>DOPPLER STROKE VOLUME CALCULATION</vt:lpstr>
      <vt:lpstr>Slide 53</vt:lpstr>
      <vt:lpstr>Slide 54</vt:lpstr>
      <vt:lpstr>PROBLEMS WITH DOPPLER</vt:lpstr>
      <vt:lpstr>LIMITATIONS</vt:lpstr>
      <vt:lpstr>MYOCARDIAL PERFORMANCE INDEX TEI INDEX</vt:lpstr>
      <vt:lpstr>Slide 58</vt:lpstr>
      <vt:lpstr>RATE OF VENTRICULAR PRESSURE RISE (dp/dt)</vt:lpstr>
      <vt:lpstr>DP/DT-Lv function assesment</vt:lpstr>
      <vt:lpstr>Slide 61</vt:lpstr>
      <vt:lpstr>LIMITATIONS</vt:lpstr>
      <vt:lpstr>OTHER DOPPLER MEASURES</vt:lpstr>
      <vt:lpstr>Evaluation of LV Systolic Function</vt:lpstr>
      <vt:lpstr>SYSTOLIC TIME INTERVALS</vt:lpstr>
      <vt:lpstr>Slide 66</vt:lpstr>
      <vt:lpstr>REGIONAL LV FUNCTION</vt:lpstr>
      <vt:lpstr>REGIONAL LV FUNCTION</vt:lpstr>
      <vt:lpstr>REGIONAL LV FUNCTION</vt:lpstr>
      <vt:lpstr>WMSI</vt:lpstr>
      <vt:lpstr>Slide 71</vt:lpstr>
      <vt:lpstr>NON ISCHAEMIC RWMA</vt:lpstr>
      <vt:lpstr>DIFF ISCHEMIC VS NONISCHEMIC</vt:lpstr>
      <vt:lpstr>LBBB</vt:lpstr>
      <vt:lpstr>3D ECHO</vt:lpstr>
      <vt:lpstr>Slide 76</vt:lpstr>
      <vt:lpstr>3D echo</vt:lpstr>
      <vt:lpstr>Slide 78</vt:lpstr>
      <vt:lpstr>Slide 79</vt:lpstr>
      <vt:lpstr>TISSUE DOPPLER IMAGING &amp; SPEECKLE TRACKING</vt:lpstr>
      <vt:lpstr>TISSUE DOPPLER</vt:lpstr>
      <vt:lpstr>Slide 82</vt:lpstr>
      <vt:lpstr>Slide 83</vt:lpstr>
      <vt:lpstr>Slide 84</vt:lpstr>
      <vt:lpstr>Slide 85</vt:lpstr>
      <vt:lpstr>Slide 86</vt:lpstr>
      <vt:lpstr>STRAIN &amp; STRAIN RATE IMAGING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THANK YOU</vt:lpstr>
      <vt:lpstr>MCQ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LV SYSTOLIC FUNCTION</dc:title>
  <dc:creator>DR.VIGNESH</dc:creator>
  <cp:lastModifiedBy>DR.VIGNESH</cp:lastModifiedBy>
  <cp:revision>120</cp:revision>
  <dcterms:created xsi:type="dcterms:W3CDTF">2006-08-16T00:00:00Z</dcterms:created>
  <dcterms:modified xsi:type="dcterms:W3CDTF">2017-12-04T21:32:35Z</dcterms:modified>
</cp:coreProperties>
</file>